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70"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Alegreya Sans Bold" panose="020B0604020202020204" charset="0"/>
      <p:regular r:id="rId16"/>
    </p:embeddedFont>
    <p:embeddedFont>
      <p:font typeface="Archivo Black" panose="020B0604020202020204" charset="0"/>
      <p:regular r:id="rId17"/>
    </p:embeddedFont>
    <p:embeddedFont>
      <p:font typeface="Calibri" panose="020F0502020204030204" pitchFamily="34" charset="0"/>
      <p:regular r:id="rId18"/>
      <p:bold r:id="rId19"/>
      <p:italic r:id="rId20"/>
      <p:boldItalic r:id="rId21"/>
    </p:embeddedFont>
    <p:embeddedFont>
      <p:font typeface="Canva Sans" panose="020B0604020202020204" charset="0"/>
      <p:regular r:id="rId22"/>
    </p:embeddedFont>
    <p:embeddedFont>
      <p:font typeface="Canva Sans Bold" panose="020B0604020202020204" charset="0"/>
      <p:regular r:id="rId23"/>
    </p:embeddedFont>
    <p:embeddedFont>
      <p:font typeface="Montserrat Medium" panose="00000600000000000000" pitchFamily="2" charset="0"/>
      <p:regular r:id="rId24"/>
      <p:italic r:id="rId25"/>
    </p:embeddedFont>
    <p:embeddedFont>
      <p:font typeface="Open Sauce Heavy" panose="020B0604020202020204" charset="0"/>
      <p:regular r:id="rId26"/>
    </p:embeddedFont>
    <p:embeddedFont>
      <p:font typeface="Poppins Ultra-Bold" panose="020B0604020202020204" charset="0"/>
      <p:regular r:id="rId27"/>
    </p:embeddedFont>
    <p:embeddedFont>
      <p:font typeface="Roboto Bold" panose="020B0604020202020204" charset="0"/>
      <p:regular r:id="rId28"/>
    </p:embeddedFont>
    <p:embeddedFont>
      <p:font typeface="Source Sans Pro" panose="020B0503030403020204" pitchFamily="34" charset="0"/>
      <p:regular r:id="rId29"/>
      <p:bold r:id="rId30"/>
      <p:italic r:id="rId31"/>
      <p:boldItalic r:id="rId32"/>
    </p:embeddedFont>
    <p:embeddedFont>
      <p:font typeface="Source Sans Pro Bold" panose="020B0703030403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60" d="100"/>
          <a:sy n="60" d="100"/>
        </p:scale>
        <p:origin x="1374" y="4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21" Type="http://schemas.openxmlformats.org/officeDocument/2006/relationships/font" Target="fonts/font6.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8/14/2023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svg"/><Relationship Id="rId9" Type="http://schemas.openxmlformats.org/officeDocument/2006/relationships/image" Target="../media/image28.svg"/></Relationships>
</file>

<file path=ppt/slides/_rels/slide13.xml.rels><?xml version="1.0" encoding="UTF-8" standalone="yes"?>
<Relationships xmlns="http://schemas.openxmlformats.org/package/2006/relationships"><Relationship Id="rId8" Type="http://schemas.openxmlformats.org/officeDocument/2006/relationships/hyperlink" Target="https://www.bbc.com/news/uk-50382388" TargetMode="External"/><Relationship Id="rId3" Type="http://schemas.openxmlformats.org/officeDocument/2006/relationships/image" Target="../media/image29.jpeg"/><Relationship Id="rId7" Type="http://schemas.openxmlformats.org/officeDocument/2006/relationships/hyperlink" Target="https://plantstress.com/the-pot-experiment/" TargetMode="Externa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hyperlink" Target="https://www.greenmatters.com/p/how-gardening-helps-environment" TargetMode="External"/><Relationship Id="rId5" Type="http://schemas.openxmlformats.org/officeDocument/2006/relationships/hyperlink" Target="https://ebook.icar.gov.in/index.php/IndHort/article/download/90526/36912/232218" TargetMode="External"/><Relationship Id="rId4" Type="http://schemas.openxmlformats.org/officeDocument/2006/relationships/image" Target="../media/image30.jpeg"/></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6.png"/><Relationship Id="rId7" Type="http://schemas.openxmlformats.org/officeDocument/2006/relationships/image" Target="../media/image1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17.svg"/><Relationship Id="rId9" Type="http://schemas.openxmlformats.org/officeDocument/2006/relationships/image" Target="../media/image19.svg"/></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1028700" y="1028700"/>
            <a:ext cx="16230600" cy="8229600"/>
            <a:chOff x="0" y="0"/>
            <a:chExt cx="3774616" cy="1913890"/>
          </a:xfrm>
        </p:grpSpPr>
        <p:sp>
          <p:nvSpPr>
            <p:cNvPr id="4" name="Freeform 4"/>
            <p:cNvSpPr/>
            <p:nvPr/>
          </p:nvSpPr>
          <p:spPr>
            <a:xfrm>
              <a:off x="0" y="0"/>
              <a:ext cx="3774617" cy="1913890"/>
            </a:xfrm>
            <a:custGeom>
              <a:avLst/>
              <a:gdLst/>
              <a:ahLst/>
              <a:cxnLst/>
              <a:rect l="l" t="t" r="r" b="b"/>
              <a:pathLst>
                <a:path w="3774617" h="1913890">
                  <a:moveTo>
                    <a:pt x="0" y="0"/>
                  </a:moveTo>
                  <a:lnTo>
                    <a:pt x="3774617" y="0"/>
                  </a:lnTo>
                  <a:lnTo>
                    <a:pt x="3774617" y="1913890"/>
                  </a:lnTo>
                  <a:lnTo>
                    <a:pt x="0" y="1913890"/>
                  </a:lnTo>
                  <a:close/>
                </a:path>
              </a:pathLst>
            </a:custGeom>
            <a:solidFill>
              <a:srgbClr val="1E2C25">
                <a:alpha val="69804"/>
              </a:srgbClr>
            </a:solidFill>
          </p:spPr>
        </p:sp>
      </p:grpSp>
      <p:sp>
        <p:nvSpPr>
          <p:cNvPr id="5" name="Freeform 5"/>
          <p:cNvSpPr/>
          <p:nvPr/>
        </p:nvSpPr>
        <p:spPr>
          <a:xfrm flipH="1" flipV="1">
            <a:off x="0" y="0"/>
            <a:ext cx="2614584" cy="2614584"/>
          </a:xfrm>
          <a:custGeom>
            <a:avLst/>
            <a:gdLst/>
            <a:ahLst/>
            <a:cxnLst/>
            <a:rect l="l" t="t" r="r" b="b"/>
            <a:pathLst>
              <a:path w="2614584" h="2614584">
                <a:moveTo>
                  <a:pt x="2614584" y="2614584"/>
                </a:moveTo>
                <a:lnTo>
                  <a:pt x="0" y="2614584"/>
                </a:lnTo>
                <a:lnTo>
                  <a:pt x="0" y="0"/>
                </a:lnTo>
                <a:lnTo>
                  <a:pt x="2614584" y="0"/>
                </a:lnTo>
                <a:lnTo>
                  <a:pt x="2614584" y="2614584"/>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5673416" y="7672416"/>
            <a:ext cx="2614584" cy="2614584"/>
          </a:xfrm>
          <a:custGeom>
            <a:avLst/>
            <a:gdLst/>
            <a:ahLst/>
            <a:cxnLst/>
            <a:rect l="l" t="t" r="r" b="b"/>
            <a:pathLst>
              <a:path w="2614584" h="2614584">
                <a:moveTo>
                  <a:pt x="0" y="0"/>
                </a:moveTo>
                <a:lnTo>
                  <a:pt x="2614584" y="0"/>
                </a:lnTo>
                <a:lnTo>
                  <a:pt x="2614584" y="2614584"/>
                </a:lnTo>
                <a:lnTo>
                  <a:pt x="0" y="26145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7956723" y="2825637"/>
            <a:ext cx="989135" cy="989135"/>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C8F36">
                <a:alpha val="49804"/>
              </a:srgbClr>
            </a:solidFill>
          </p:spPr>
        </p:sp>
      </p:grpSp>
      <p:sp>
        <p:nvSpPr>
          <p:cNvPr id="9" name="TextBox 9"/>
          <p:cNvSpPr txBox="1"/>
          <p:nvPr/>
        </p:nvSpPr>
        <p:spPr>
          <a:xfrm>
            <a:off x="899463" y="3940175"/>
            <a:ext cx="16359837" cy="1203325"/>
          </a:xfrm>
          <a:prstGeom prst="rect">
            <a:avLst/>
          </a:prstGeom>
        </p:spPr>
        <p:txBody>
          <a:bodyPr lIns="0" tIns="0" rIns="0" bIns="0" rtlCol="0" anchor="t">
            <a:spAutoFit/>
          </a:bodyPr>
          <a:lstStyle/>
          <a:p>
            <a:pPr algn="ctr">
              <a:lnSpc>
                <a:spcPts val="9799"/>
              </a:lnSpc>
              <a:spcBef>
                <a:spcPct val="0"/>
              </a:spcBef>
            </a:pPr>
            <a:r>
              <a:rPr lang="en-US" sz="6999" u="sng" dirty="0">
                <a:solidFill>
                  <a:srgbClr val="FFFFFF"/>
                </a:solidFill>
                <a:latin typeface="Roboto Bold"/>
              </a:rPr>
              <a:t>IOT-BASED GARDENING SENSOR(IGS)</a:t>
            </a:r>
          </a:p>
        </p:txBody>
      </p:sp>
      <p:grpSp>
        <p:nvGrpSpPr>
          <p:cNvPr id="10" name="Group 10"/>
          <p:cNvGrpSpPr/>
          <p:nvPr/>
        </p:nvGrpSpPr>
        <p:grpSpPr>
          <a:xfrm>
            <a:off x="8649433" y="2825637"/>
            <a:ext cx="989135" cy="989135"/>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C8F36">
                <a:alpha val="49804"/>
              </a:srgbClr>
            </a:solidFill>
          </p:spPr>
        </p:sp>
      </p:grpSp>
      <p:grpSp>
        <p:nvGrpSpPr>
          <p:cNvPr id="12" name="Group 12"/>
          <p:cNvGrpSpPr/>
          <p:nvPr/>
        </p:nvGrpSpPr>
        <p:grpSpPr>
          <a:xfrm>
            <a:off x="9342143" y="2825637"/>
            <a:ext cx="989135" cy="989135"/>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C8F36">
                <a:alpha val="49804"/>
              </a:srgbClr>
            </a:solidFill>
          </p:spPr>
        </p:sp>
      </p:grpSp>
      <p:grpSp>
        <p:nvGrpSpPr>
          <p:cNvPr id="14" name="Group 14"/>
          <p:cNvGrpSpPr/>
          <p:nvPr/>
        </p:nvGrpSpPr>
        <p:grpSpPr>
          <a:xfrm>
            <a:off x="-848613" y="7241691"/>
            <a:ext cx="4033217" cy="4033217"/>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C8F36">
                <a:alpha val="9804"/>
              </a:srgbClr>
            </a:solidFill>
          </p:spPr>
        </p:sp>
      </p:grpSp>
      <p:grpSp>
        <p:nvGrpSpPr>
          <p:cNvPr id="16" name="Group 16"/>
          <p:cNvGrpSpPr/>
          <p:nvPr/>
        </p:nvGrpSpPr>
        <p:grpSpPr>
          <a:xfrm>
            <a:off x="15103395" y="-987909"/>
            <a:ext cx="4033217" cy="4033217"/>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C8F36">
                <a:alpha val="9804"/>
              </a:srgbClr>
            </a:solidFill>
          </p:spPr>
        </p:sp>
      </p:grpSp>
      <p:sp>
        <p:nvSpPr>
          <p:cNvPr id="18" name="TextBox 18"/>
          <p:cNvSpPr txBox="1"/>
          <p:nvPr/>
        </p:nvSpPr>
        <p:spPr>
          <a:xfrm>
            <a:off x="6158541" y="5507634"/>
            <a:ext cx="8345473" cy="349250"/>
          </a:xfrm>
          <a:prstGeom prst="rect">
            <a:avLst/>
          </a:prstGeom>
        </p:spPr>
        <p:txBody>
          <a:bodyPr lIns="0" tIns="0" rIns="0" bIns="0" rtlCol="0" anchor="t">
            <a:spAutoFit/>
          </a:bodyPr>
          <a:lstStyle/>
          <a:p>
            <a:pPr algn="r">
              <a:lnSpc>
                <a:spcPts val="2800"/>
              </a:lnSpc>
              <a:spcBef>
                <a:spcPct val="0"/>
              </a:spcBef>
            </a:pPr>
            <a:r>
              <a:rPr lang="en-US" sz="2000" spc="710" dirty="0">
                <a:solidFill>
                  <a:srgbClr val="FFFFFF"/>
                </a:solidFill>
                <a:latin typeface="Source Sans Pro"/>
              </a:rPr>
              <a:t>BY DRAGOON WORKS</a:t>
            </a:r>
          </a:p>
        </p:txBody>
      </p:sp>
      <p:grpSp>
        <p:nvGrpSpPr>
          <p:cNvPr id="19" name="Group 19"/>
          <p:cNvGrpSpPr/>
          <p:nvPr/>
        </p:nvGrpSpPr>
        <p:grpSpPr>
          <a:xfrm>
            <a:off x="14876763" y="1817931"/>
            <a:ext cx="1593306" cy="1593306"/>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C8F36">
                <a:alpha val="9804"/>
              </a:srgbClr>
            </a:solidFill>
          </p:spPr>
        </p:sp>
      </p:grpSp>
      <p:grpSp>
        <p:nvGrpSpPr>
          <p:cNvPr id="21" name="Group 21"/>
          <p:cNvGrpSpPr/>
          <p:nvPr/>
        </p:nvGrpSpPr>
        <p:grpSpPr>
          <a:xfrm>
            <a:off x="1817931" y="6875763"/>
            <a:ext cx="1593306" cy="1593306"/>
            <a:chOff x="0" y="0"/>
            <a:chExt cx="6350000" cy="6350000"/>
          </a:xfrm>
        </p:grpSpPr>
        <p:sp>
          <p:nvSpPr>
            <p:cNvPr id="22" name="Freeform 2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C8F36">
                <a:alpha val="9804"/>
              </a:srgbClr>
            </a:solidFill>
          </p:spPr>
        </p:sp>
      </p:grpSp>
      <p:sp>
        <p:nvSpPr>
          <p:cNvPr id="23" name="TextBox 22">
            <a:extLst>
              <a:ext uri="{FF2B5EF4-FFF2-40B4-BE49-F238E27FC236}">
                <a16:creationId xmlns:a16="http://schemas.microsoft.com/office/drawing/2014/main" id="{8D2E2FDC-6F58-4B33-8343-B4173CCC61A1}"/>
              </a:ext>
            </a:extLst>
          </p:cNvPr>
          <p:cNvSpPr txBox="1"/>
          <p:nvPr/>
        </p:nvSpPr>
        <p:spPr>
          <a:xfrm>
            <a:off x="11430000" y="6307243"/>
            <a:ext cx="4608272" cy="553998"/>
          </a:xfrm>
          <a:prstGeom prst="rect">
            <a:avLst/>
          </a:prstGeom>
          <a:noFill/>
        </p:spPr>
        <p:txBody>
          <a:bodyPr wrap="square" rtlCol="0">
            <a:spAutoFit/>
          </a:bodyPr>
          <a:lstStyle/>
          <a:p>
            <a:pPr algn="r"/>
            <a:r>
              <a:rPr lang="en-US" sz="3000" dirty="0">
                <a:solidFill>
                  <a:schemeClr val="bg1"/>
                </a:solidFill>
              </a:rPr>
              <a:t>Team members: Sounak Dey</a:t>
            </a:r>
            <a:endParaRPr lang="en-IN" sz="3000" dirty="0">
              <a:solidFill>
                <a:schemeClr val="bg1"/>
              </a:solidFill>
            </a:endParaRPr>
          </a:p>
        </p:txBody>
      </p:sp>
      <p:sp>
        <p:nvSpPr>
          <p:cNvPr id="24" name="TextBox 23">
            <a:extLst>
              <a:ext uri="{FF2B5EF4-FFF2-40B4-BE49-F238E27FC236}">
                <a16:creationId xmlns:a16="http://schemas.microsoft.com/office/drawing/2014/main" id="{6DCF31CD-E916-4E81-A249-DDE72C9BFE83}"/>
              </a:ext>
            </a:extLst>
          </p:cNvPr>
          <p:cNvSpPr txBox="1"/>
          <p:nvPr/>
        </p:nvSpPr>
        <p:spPr>
          <a:xfrm>
            <a:off x="11658600" y="7241691"/>
            <a:ext cx="4379672" cy="553998"/>
          </a:xfrm>
          <a:prstGeom prst="rect">
            <a:avLst/>
          </a:prstGeom>
          <a:noFill/>
        </p:spPr>
        <p:txBody>
          <a:bodyPr wrap="square" rtlCol="0">
            <a:spAutoFit/>
          </a:bodyPr>
          <a:lstStyle/>
          <a:p>
            <a:r>
              <a:rPr lang="en-US" sz="3000" dirty="0">
                <a:solidFill>
                  <a:schemeClr val="bg1"/>
                </a:solidFill>
              </a:rPr>
              <a:t>Track: Classic Tech Track</a:t>
            </a:r>
            <a:endParaRPr lang="en-IN" sz="3000" dirty="0">
              <a:solidFill>
                <a:schemeClr val="bg1"/>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0" y="0"/>
            <a:ext cx="18288000" cy="5835907"/>
            <a:chOff x="0" y="0"/>
            <a:chExt cx="24384000" cy="7781210"/>
          </a:xfrm>
        </p:grpSpPr>
        <p:pic>
          <p:nvPicPr>
            <p:cNvPr id="4" name="Picture 4"/>
            <p:cNvPicPr>
              <a:picLocks noChangeAspect="1"/>
            </p:cNvPicPr>
            <p:nvPr/>
          </p:nvPicPr>
          <p:blipFill>
            <a:blip r:embed="rId3"/>
            <a:srcRect t="26051" b="26051"/>
            <a:stretch>
              <a:fillRect/>
            </a:stretch>
          </p:blipFill>
          <p:spPr>
            <a:xfrm>
              <a:off x="0" y="0"/>
              <a:ext cx="24384000" cy="7781210"/>
            </a:xfrm>
            <a:prstGeom prst="rect">
              <a:avLst/>
            </a:prstGeom>
          </p:spPr>
        </p:pic>
      </p:grpSp>
      <p:grpSp>
        <p:nvGrpSpPr>
          <p:cNvPr id="5" name="Group 5"/>
          <p:cNvGrpSpPr/>
          <p:nvPr/>
        </p:nvGrpSpPr>
        <p:grpSpPr>
          <a:xfrm>
            <a:off x="7743124" y="4589627"/>
            <a:ext cx="8516131" cy="4668673"/>
            <a:chOff x="0" y="0"/>
            <a:chExt cx="2880765" cy="1579279"/>
          </a:xfrm>
        </p:grpSpPr>
        <p:sp>
          <p:nvSpPr>
            <p:cNvPr id="6" name="Freeform 6"/>
            <p:cNvSpPr/>
            <p:nvPr/>
          </p:nvSpPr>
          <p:spPr>
            <a:xfrm>
              <a:off x="0" y="0"/>
              <a:ext cx="2880766" cy="1579279"/>
            </a:xfrm>
            <a:custGeom>
              <a:avLst/>
              <a:gdLst/>
              <a:ahLst/>
              <a:cxnLst/>
              <a:rect l="l" t="t" r="r" b="b"/>
              <a:pathLst>
                <a:path w="2880766" h="1579279">
                  <a:moveTo>
                    <a:pt x="2756305" y="1579279"/>
                  </a:moveTo>
                  <a:lnTo>
                    <a:pt x="124460" y="1579279"/>
                  </a:lnTo>
                  <a:cubicBezTo>
                    <a:pt x="55880" y="1579279"/>
                    <a:pt x="0" y="1523399"/>
                    <a:pt x="0" y="1454819"/>
                  </a:cubicBezTo>
                  <a:lnTo>
                    <a:pt x="0" y="124460"/>
                  </a:lnTo>
                  <a:cubicBezTo>
                    <a:pt x="0" y="55880"/>
                    <a:pt x="55880" y="0"/>
                    <a:pt x="124460" y="0"/>
                  </a:cubicBezTo>
                  <a:lnTo>
                    <a:pt x="2756306" y="0"/>
                  </a:lnTo>
                  <a:cubicBezTo>
                    <a:pt x="2824886" y="0"/>
                    <a:pt x="2880766" y="55880"/>
                    <a:pt x="2880766" y="124460"/>
                  </a:cubicBezTo>
                  <a:lnTo>
                    <a:pt x="2880766" y="1454819"/>
                  </a:lnTo>
                  <a:cubicBezTo>
                    <a:pt x="2880766" y="1523399"/>
                    <a:pt x="2824886" y="1579279"/>
                    <a:pt x="2756306" y="1579279"/>
                  </a:cubicBezTo>
                  <a:close/>
                </a:path>
              </a:pathLst>
            </a:custGeom>
            <a:solidFill>
              <a:srgbClr val="4C8F36">
                <a:alpha val="89804"/>
              </a:srgbClr>
            </a:solidFill>
          </p:spPr>
        </p:sp>
      </p:grpSp>
      <p:sp>
        <p:nvSpPr>
          <p:cNvPr id="7" name="TextBox 7"/>
          <p:cNvSpPr txBox="1"/>
          <p:nvPr/>
        </p:nvSpPr>
        <p:spPr>
          <a:xfrm>
            <a:off x="541020" y="6671310"/>
            <a:ext cx="6276549" cy="1762125"/>
          </a:xfrm>
          <a:prstGeom prst="rect">
            <a:avLst/>
          </a:prstGeom>
        </p:spPr>
        <p:txBody>
          <a:bodyPr lIns="0" tIns="0" rIns="0" bIns="0" rtlCol="0" anchor="t">
            <a:spAutoFit/>
          </a:bodyPr>
          <a:lstStyle/>
          <a:p>
            <a:pPr>
              <a:lnSpc>
                <a:spcPts val="6824"/>
              </a:lnSpc>
            </a:pPr>
            <a:r>
              <a:rPr lang="en-US" sz="6499" dirty="0">
                <a:solidFill>
                  <a:srgbClr val="FFFFFF"/>
                </a:solidFill>
                <a:latin typeface="Roboto Bold"/>
              </a:rPr>
              <a:t>The problem my product address</a:t>
            </a:r>
          </a:p>
        </p:txBody>
      </p:sp>
      <p:sp>
        <p:nvSpPr>
          <p:cNvPr id="8" name="TextBox 8"/>
          <p:cNvSpPr txBox="1"/>
          <p:nvPr/>
        </p:nvSpPr>
        <p:spPr>
          <a:xfrm>
            <a:off x="8103626" y="4783180"/>
            <a:ext cx="7795128" cy="4224417"/>
          </a:xfrm>
          <a:prstGeom prst="rect">
            <a:avLst/>
          </a:prstGeom>
        </p:spPr>
        <p:txBody>
          <a:bodyPr lIns="0" tIns="0" rIns="0" bIns="0" rtlCol="0" anchor="t">
            <a:spAutoFit/>
          </a:bodyPr>
          <a:lstStyle/>
          <a:p>
            <a:pPr>
              <a:lnSpc>
                <a:spcPts val="3817"/>
              </a:lnSpc>
            </a:pPr>
            <a:r>
              <a:rPr lang="en-US" sz="2726" dirty="0">
                <a:solidFill>
                  <a:srgbClr val="FFFFFF"/>
                </a:solidFill>
                <a:latin typeface="Source Sans Pro"/>
              </a:rPr>
              <a:t> The IGS Fork helps the user to tackle the water requirement problem. It will notify the user of the water that the plant has in the pot and the water the plant has to absorb from the air through the software. </a:t>
            </a:r>
          </a:p>
          <a:p>
            <a:pPr>
              <a:lnSpc>
                <a:spcPts val="3817"/>
              </a:lnSpc>
              <a:spcBef>
                <a:spcPct val="0"/>
              </a:spcBef>
            </a:pPr>
            <a:r>
              <a:rPr lang="en-US" sz="2726" dirty="0">
                <a:solidFill>
                  <a:srgbClr val="FFFFFF"/>
                </a:solidFill>
                <a:latin typeface="Source Sans Pro"/>
              </a:rPr>
              <a:t>On the other hand, the software takes the information from the hardware and recommends methods to make it suitable for the plant, it also provides methods or medicine against pests and fertilizers to boost plant growth.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12" fill="hold"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additive="base">
                                        <p:cTn id="15"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7">
                                            <p:txEl>
                                              <p:pRg st="0" end="0"/>
                                            </p:txEl>
                                          </p:spTgt>
                                        </p:tgtEl>
                                        <p:attrNameLst>
                                          <p:attrName>ppt_y</p:attrName>
                                        </p:attrNameLst>
                                      </p:cBhvr>
                                      <p:tavLst>
                                        <p:tav tm="0">
                                          <p:val>
                                            <p:strVal val="1+#ppt_h/2"/>
                                          </p:val>
                                        </p:tav>
                                        <p:tav tm="100000">
                                          <p:val>
                                            <p:strVal val="#ppt_y"/>
                                          </p:val>
                                        </p:tav>
                                      </p:tavLst>
                                    </p:anim>
                                  </p:childTnLst>
                                </p:cTn>
                              </p:par>
                              <p:par>
                                <p:cTn id="17" presetID="10" presetClass="entr" presetSubtype="0" fill="hold" nodeType="withEffect">
                                  <p:stCondLst>
                                    <p:cond delay="50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500"/>
                                        <p:tgtEl>
                                          <p:spTgt spid="8">
                                            <p:txEl>
                                              <p:pRg st="0" end="0"/>
                                            </p:txEl>
                                          </p:spTgt>
                                        </p:tgtEl>
                                      </p:cBhvr>
                                    </p:animEffect>
                                  </p:childTnLst>
                                </p:cTn>
                              </p:par>
                              <p:par>
                                <p:cTn id="20" presetID="10" presetClass="entr" presetSubtype="0" fill="hold" nodeType="withEffect">
                                  <p:stCondLst>
                                    <p:cond delay="50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fade">
                                      <p:cBhvr>
                                        <p:cTn id="2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a:grpSpLocks noChangeAspect="1"/>
          </p:cNvGrpSpPr>
          <p:nvPr/>
        </p:nvGrpSpPr>
        <p:grpSpPr>
          <a:xfrm>
            <a:off x="0" y="-88129"/>
            <a:ext cx="8578044" cy="8578044"/>
            <a:chOff x="0" y="0"/>
            <a:chExt cx="6350000" cy="6350000"/>
          </a:xfrm>
        </p:grpSpPr>
        <p:sp>
          <p:nvSpPr>
            <p:cNvPr id="4" name="Freeform 4"/>
            <p:cNvSpPr/>
            <p:nvPr/>
          </p:nvSpPr>
          <p:spPr>
            <a:xfrm>
              <a:off x="0" y="0"/>
              <a:ext cx="6350000" cy="6350000"/>
            </a:xfrm>
            <a:custGeom>
              <a:avLst/>
              <a:gdLst/>
              <a:ahLst/>
              <a:cxnLst/>
              <a:rect l="l" t="t" r="r" b="b"/>
              <a:pathLst>
                <a:path w="6350000" h="6350000">
                  <a:moveTo>
                    <a:pt x="0" y="0"/>
                  </a:moveTo>
                  <a:lnTo>
                    <a:pt x="0" y="6350000"/>
                  </a:lnTo>
                  <a:cubicBezTo>
                    <a:pt x="3506470" y="6350000"/>
                    <a:pt x="6350000" y="3506470"/>
                    <a:pt x="6350000" y="0"/>
                  </a:cubicBezTo>
                  <a:lnTo>
                    <a:pt x="0" y="0"/>
                  </a:lnTo>
                  <a:close/>
                </a:path>
              </a:pathLst>
            </a:custGeom>
            <a:blipFill>
              <a:blip r:embed="rId3"/>
              <a:stretch>
                <a:fillRect l="-8832" r="-41120"/>
              </a:stretch>
            </a:blipFill>
          </p:spPr>
        </p:sp>
      </p:grpSp>
      <p:sp>
        <p:nvSpPr>
          <p:cNvPr id="5" name="TextBox 5"/>
          <p:cNvSpPr txBox="1"/>
          <p:nvPr/>
        </p:nvSpPr>
        <p:spPr>
          <a:xfrm>
            <a:off x="9244988" y="1047750"/>
            <a:ext cx="8014312" cy="965200"/>
          </a:xfrm>
          <a:prstGeom prst="rect">
            <a:avLst/>
          </a:prstGeom>
        </p:spPr>
        <p:txBody>
          <a:bodyPr lIns="0" tIns="0" rIns="0" bIns="0" rtlCol="0" anchor="t">
            <a:spAutoFit/>
          </a:bodyPr>
          <a:lstStyle/>
          <a:p>
            <a:pPr algn="ctr">
              <a:lnSpc>
                <a:spcPts val="7474"/>
              </a:lnSpc>
            </a:pPr>
            <a:r>
              <a:rPr lang="en-US" sz="6499" u="sng" dirty="0">
                <a:solidFill>
                  <a:srgbClr val="FFFFFF"/>
                </a:solidFill>
                <a:latin typeface="Roboto Bold"/>
              </a:rPr>
              <a:t>Product features</a:t>
            </a:r>
          </a:p>
        </p:txBody>
      </p:sp>
      <p:sp>
        <p:nvSpPr>
          <p:cNvPr id="6" name="TextBox 6"/>
          <p:cNvSpPr txBox="1"/>
          <p:nvPr/>
        </p:nvSpPr>
        <p:spPr>
          <a:xfrm>
            <a:off x="8539856" y="4146136"/>
            <a:ext cx="3439543" cy="1411545"/>
          </a:xfrm>
          <a:prstGeom prst="rect">
            <a:avLst/>
          </a:prstGeom>
        </p:spPr>
        <p:txBody>
          <a:bodyPr lIns="0" tIns="0" rIns="0" bIns="0" rtlCol="0" anchor="t">
            <a:spAutoFit/>
          </a:bodyPr>
          <a:lstStyle/>
          <a:p>
            <a:pPr algn="just">
              <a:lnSpc>
                <a:spcPts val="2829"/>
              </a:lnSpc>
              <a:spcBef>
                <a:spcPct val="0"/>
              </a:spcBef>
            </a:pPr>
            <a:r>
              <a:rPr lang="en-US" sz="2020" dirty="0">
                <a:solidFill>
                  <a:srgbClr val="FFFFFF"/>
                </a:solidFill>
                <a:latin typeface="Source Sans Pro"/>
              </a:rPr>
              <a:t>The soil moisture sensor will notify the app which will advise methods to prevent water logging now and in the future.</a:t>
            </a:r>
          </a:p>
        </p:txBody>
      </p:sp>
      <p:sp>
        <p:nvSpPr>
          <p:cNvPr id="7" name="TextBox 7"/>
          <p:cNvSpPr txBox="1"/>
          <p:nvPr/>
        </p:nvSpPr>
        <p:spPr>
          <a:xfrm>
            <a:off x="8539856" y="3408099"/>
            <a:ext cx="3325936" cy="624038"/>
          </a:xfrm>
          <a:prstGeom prst="rect">
            <a:avLst/>
          </a:prstGeom>
        </p:spPr>
        <p:txBody>
          <a:bodyPr lIns="0" tIns="0" rIns="0" bIns="0" rtlCol="0" anchor="t">
            <a:spAutoFit/>
          </a:bodyPr>
          <a:lstStyle/>
          <a:p>
            <a:pPr>
              <a:lnSpc>
                <a:spcPts val="5032"/>
              </a:lnSpc>
              <a:spcBef>
                <a:spcPct val="0"/>
              </a:spcBef>
            </a:pPr>
            <a:r>
              <a:rPr lang="en-US" sz="3594" dirty="0">
                <a:solidFill>
                  <a:srgbClr val="7ED957"/>
                </a:solidFill>
                <a:latin typeface="Source Sans Pro Bold"/>
              </a:rPr>
              <a:t>1.Water logging</a:t>
            </a:r>
          </a:p>
        </p:txBody>
      </p:sp>
      <p:sp>
        <p:nvSpPr>
          <p:cNvPr id="8" name="TextBox 8"/>
          <p:cNvSpPr txBox="1"/>
          <p:nvPr/>
        </p:nvSpPr>
        <p:spPr>
          <a:xfrm>
            <a:off x="13252144" y="4146136"/>
            <a:ext cx="3439543" cy="1411545"/>
          </a:xfrm>
          <a:prstGeom prst="rect">
            <a:avLst/>
          </a:prstGeom>
        </p:spPr>
        <p:txBody>
          <a:bodyPr lIns="0" tIns="0" rIns="0" bIns="0" rtlCol="0" anchor="t">
            <a:spAutoFit/>
          </a:bodyPr>
          <a:lstStyle/>
          <a:p>
            <a:pPr algn="just">
              <a:lnSpc>
                <a:spcPts val="2829"/>
              </a:lnSpc>
              <a:spcBef>
                <a:spcPct val="0"/>
              </a:spcBef>
            </a:pPr>
            <a:r>
              <a:rPr lang="en-US" sz="2020" dirty="0">
                <a:solidFill>
                  <a:srgbClr val="FFFFFF"/>
                </a:solidFill>
                <a:latin typeface="Source Sans Pro"/>
              </a:rPr>
              <a:t>The humidity sensor will notify the app if there is a chance of rain and whether to water the plant or not for the day</a:t>
            </a:r>
          </a:p>
        </p:txBody>
      </p:sp>
      <p:sp>
        <p:nvSpPr>
          <p:cNvPr id="9" name="TextBox 9"/>
          <p:cNvSpPr txBox="1"/>
          <p:nvPr/>
        </p:nvSpPr>
        <p:spPr>
          <a:xfrm>
            <a:off x="13252144" y="3408099"/>
            <a:ext cx="3325936" cy="624038"/>
          </a:xfrm>
          <a:prstGeom prst="rect">
            <a:avLst/>
          </a:prstGeom>
        </p:spPr>
        <p:txBody>
          <a:bodyPr lIns="0" tIns="0" rIns="0" bIns="0" rtlCol="0" anchor="t">
            <a:spAutoFit/>
          </a:bodyPr>
          <a:lstStyle/>
          <a:p>
            <a:pPr>
              <a:lnSpc>
                <a:spcPts val="5032"/>
              </a:lnSpc>
              <a:spcBef>
                <a:spcPct val="0"/>
              </a:spcBef>
            </a:pPr>
            <a:r>
              <a:rPr lang="en-US" sz="3594" dirty="0">
                <a:solidFill>
                  <a:srgbClr val="7ED957"/>
                </a:solidFill>
                <a:latin typeface="Source Sans Pro Bold"/>
              </a:rPr>
              <a:t>2.Water needed</a:t>
            </a:r>
          </a:p>
        </p:txBody>
      </p:sp>
      <p:sp>
        <p:nvSpPr>
          <p:cNvPr id="10" name="TextBox 10"/>
          <p:cNvSpPr txBox="1"/>
          <p:nvPr/>
        </p:nvSpPr>
        <p:spPr>
          <a:xfrm>
            <a:off x="8426249" y="7110455"/>
            <a:ext cx="3439543" cy="1057732"/>
          </a:xfrm>
          <a:prstGeom prst="rect">
            <a:avLst/>
          </a:prstGeom>
        </p:spPr>
        <p:txBody>
          <a:bodyPr lIns="0" tIns="0" rIns="0" bIns="0" rtlCol="0" anchor="t">
            <a:spAutoFit/>
          </a:bodyPr>
          <a:lstStyle/>
          <a:p>
            <a:pPr algn="just">
              <a:lnSpc>
                <a:spcPts val="2829"/>
              </a:lnSpc>
              <a:spcBef>
                <a:spcPct val="0"/>
              </a:spcBef>
            </a:pPr>
            <a:r>
              <a:rPr lang="en-US" sz="2020" dirty="0">
                <a:solidFill>
                  <a:srgbClr val="FFFFFF"/>
                </a:solidFill>
                <a:latin typeface="Source Sans Pro"/>
              </a:rPr>
              <a:t>The app will have a page of advice for the user to prevent pests and protect their plant</a:t>
            </a:r>
          </a:p>
        </p:txBody>
      </p:sp>
      <p:sp>
        <p:nvSpPr>
          <p:cNvPr id="11" name="TextBox 11"/>
          <p:cNvSpPr txBox="1"/>
          <p:nvPr/>
        </p:nvSpPr>
        <p:spPr>
          <a:xfrm>
            <a:off x="8426249" y="6372418"/>
            <a:ext cx="3325936" cy="624038"/>
          </a:xfrm>
          <a:prstGeom prst="rect">
            <a:avLst/>
          </a:prstGeom>
        </p:spPr>
        <p:txBody>
          <a:bodyPr lIns="0" tIns="0" rIns="0" bIns="0" rtlCol="0" anchor="t">
            <a:spAutoFit/>
          </a:bodyPr>
          <a:lstStyle/>
          <a:p>
            <a:pPr>
              <a:lnSpc>
                <a:spcPts val="5032"/>
              </a:lnSpc>
              <a:spcBef>
                <a:spcPct val="0"/>
              </a:spcBef>
            </a:pPr>
            <a:r>
              <a:rPr lang="en-US" sz="3594" dirty="0">
                <a:solidFill>
                  <a:srgbClr val="7ED957"/>
                </a:solidFill>
                <a:latin typeface="Source Sans Pro Bold"/>
              </a:rPr>
              <a:t>3.Pest Control</a:t>
            </a:r>
          </a:p>
        </p:txBody>
      </p:sp>
      <p:sp>
        <p:nvSpPr>
          <p:cNvPr id="12" name="TextBox 12"/>
          <p:cNvSpPr txBox="1"/>
          <p:nvPr/>
        </p:nvSpPr>
        <p:spPr>
          <a:xfrm>
            <a:off x="13195340" y="6948831"/>
            <a:ext cx="3439543" cy="1411545"/>
          </a:xfrm>
          <a:prstGeom prst="rect">
            <a:avLst/>
          </a:prstGeom>
        </p:spPr>
        <p:txBody>
          <a:bodyPr lIns="0" tIns="0" rIns="0" bIns="0" rtlCol="0" anchor="t">
            <a:spAutoFit/>
          </a:bodyPr>
          <a:lstStyle/>
          <a:p>
            <a:pPr algn="just">
              <a:lnSpc>
                <a:spcPts val="2829"/>
              </a:lnSpc>
              <a:spcBef>
                <a:spcPct val="0"/>
              </a:spcBef>
            </a:pPr>
            <a:r>
              <a:rPr lang="en-US" sz="2020" dirty="0">
                <a:solidFill>
                  <a:srgbClr val="FFFFFF"/>
                </a:solidFill>
                <a:latin typeface="Source Sans Pro"/>
              </a:rPr>
              <a:t>The app will have a page to recommend to the user any indoor plants or potted plants according to his requirements.</a:t>
            </a:r>
          </a:p>
        </p:txBody>
      </p:sp>
      <p:sp>
        <p:nvSpPr>
          <p:cNvPr id="13" name="TextBox 13"/>
          <p:cNvSpPr txBox="1"/>
          <p:nvPr/>
        </p:nvSpPr>
        <p:spPr>
          <a:xfrm>
            <a:off x="13139282" y="6396569"/>
            <a:ext cx="4462917" cy="504241"/>
          </a:xfrm>
          <a:prstGeom prst="rect">
            <a:avLst/>
          </a:prstGeom>
        </p:spPr>
        <p:txBody>
          <a:bodyPr wrap="square" lIns="0" tIns="0" rIns="0" bIns="0" rtlCol="0" anchor="t">
            <a:spAutoFit/>
          </a:bodyPr>
          <a:lstStyle/>
          <a:p>
            <a:pPr>
              <a:lnSpc>
                <a:spcPts val="4200"/>
              </a:lnSpc>
              <a:spcBef>
                <a:spcPct val="0"/>
              </a:spcBef>
            </a:pPr>
            <a:r>
              <a:rPr lang="en-US" sz="3000" dirty="0">
                <a:solidFill>
                  <a:srgbClr val="7ED957"/>
                </a:solidFill>
                <a:latin typeface="Source Sans Pro Bold"/>
              </a:rPr>
              <a:t>4.Plant recommendation</a:t>
            </a:r>
          </a:p>
        </p:txBody>
      </p:sp>
      <p:sp>
        <p:nvSpPr>
          <p:cNvPr id="14" name="TextBox 14"/>
          <p:cNvSpPr txBox="1"/>
          <p:nvPr/>
        </p:nvSpPr>
        <p:spPr>
          <a:xfrm>
            <a:off x="9244988" y="2281095"/>
            <a:ext cx="8014312" cy="514350"/>
          </a:xfrm>
          <a:prstGeom prst="rect">
            <a:avLst/>
          </a:prstGeom>
        </p:spPr>
        <p:txBody>
          <a:bodyPr lIns="0" tIns="0" rIns="0" bIns="0" rtlCol="0" anchor="t">
            <a:spAutoFit/>
          </a:bodyPr>
          <a:lstStyle/>
          <a:p>
            <a:pPr algn="ctr">
              <a:lnSpc>
                <a:spcPts val="4200"/>
              </a:lnSpc>
            </a:pPr>
            <a:r>
              <a:rPr lang="en-US" sz="3000" dirty="0">
                <a:solidFill>
                  <a:srgbClr val="FFFFFF"/>
                </a:solidFill>
                <a:latin typeface="Canva Sans Bold"/>
              </a:rPr>
              <a:t>Problems this product addresses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sp>
        <p:nvSpPr>
          <p:cNvPr id="3" name="TextBox 3"/>
          <p:cNvSpPr txBox="1"/>
          <p:nvPr/>
        </p:nvSpPr>
        <p:spPr>
          <a:xfrm>
            <a:off x="1028700" y="571687"/>
            <a:ext cx="16608196" cy="2663879"/>
          </a:xfrm>
          <a:prstGeom prst="rect">
            <a:avLst/>
          </a:prstGeom>
        </p:spPr>
        <p:txBody>
          <a:bodyPr lIns="0" tIns="0" rIns="0" bIns="0" rtlCol="0" anchor="t">
            <a:spAutoFit/>
          </a:bodyPr>
          <a:lstStyle/>
          <a:p>
            <a:pPr algn="ctr">
              <a:lnSpc>
                <a:spcPts val="6997"/>
              </a:lnSpc>
            </a:pPr>
            <a:r>
              <a:rPr lang="en-US" sz="4997" u="sng" dirty="0">
                <a:solidFill>
                  <a:srgbClr val="7ED957"/>
                </a:solidFill>
                <a:latin typeface="Poppins Ultra-Bold"/>
              </a:rPr>
              <a:t>Market Opportunity and Competitive Landscape</a:t>
            </a:r>
          </a:p>
          <a:p>
            <a:pPr algn="ctr">
              <a:lnSpc>
                <a:spcPts val="6997"/>
              </a:lnSpc>
            </a:pPr>
            <a:r>
              <a:rPr lang="en-US" sz="4997" u="sng" dirty="0">
                <a:solidFill>
                  <a:srgbClr val="7ED957"/>
                </a:solidFill>
                <a:latin typeface="Poppins Ultra-Bold"/>
              </a:rPr>
              <a:t>and Go-to-Market Strategy and Funding Ask </a:t>
            </a:r>
          </a:p>
          <a:p>
            <a:pPr algn="ctr">
              <a:lnSpc>
                <a:spcPts val="6997"/>
              </a:lnSpc>
            </a:pPr>
            <a:endParaRPr lang="en-US" sz="4997" u="sng" dirty="0">
              <a:solidFill>
                <a:srgbClr val="7ED957"/>
              </a:solidFill>
              <a:latin typeface="Poppins Ultra-Bold"/>
            </a:endParaRPr>
          </a:p>
        </p:txBody>
      </p:sp>
      <p:grpSp>
        <p:nvGrpSpPr>
          <p:cNvPr id="4" name="Group 4"/>
          <p:cNvGrpSpPr/>
          <p:nvPr/>
        </p:nvGrpSpPr>
        <p:grpSpPr>
          <a:xfrm>
            <a:off x="-391325" y="2397003"/>
            <a:ext cx="19580491" cy="14452304"/>
            <a:chOff x="0" y="0"/>
            <a:chExt cx="1101210" cy="812800"/>
          </a:xfrm>
        </p:grpSpPr>
        <p:sp>
          <p:nvSpPr>
            <p:cNvPr id="5" name="Freeform 5"/>
            <p:cNvSpPr/>
            <p:nvPr/>
          </p:nvSpPr>
          <p:spPr>
            <a:xfrm>
              <a:off x="146018"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2A64C">
                <a:alpha val="49804"/>
              </a:srgbClr>
            </a:solidFill>
          </p:spPr>
        </p:sp>
        <p:sp>
          <p:nvSpPr>
            <p:cNvPr id="6" name="TextBox 6"/>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dirty="0"/>
            </a:p>
          </p:txBody>
        </p:sp>
      </p:grpSp>
      <p:grpSp>
        <p:nvGrpSpPr>
          <p:cNvPr id="7" name="Group 7"/>
          <p:cNvGrpSpPr/>
          <p:nvPr/>
        </p:nvGrpSpPr>
        <p:grpSpPr>
          <a:xfrm>
            <a:off x="582135" y="6722345"/>
            <a:ext cx="5115772" cy="3233684"/>
            <a:chOff x="0" y="0"/>
            <a:chExt cx="1347364" cy="851670"/>
          </a:xfrm>
        </p:grpSpPr>
        <p:sp>
          <p:nvSpPr>
            <p:cNvPr id="8" name="Freeform 8"/>
            <p:cNvSpPr/>
            <p:nvPr/>
          </p:nvSpPr>
          <p:spPr>
            <a:xfrm>
              <a:off x="0" y="0"/>
              <a:ext cx="1347364" cy="851670"/>
            </a:xfrm>
            <a:custGeom>
              <a:avLst/>
              <a:gdLst/>
              <a:ahLst/>
              <a:cxnLst/>
              <a:rect l="l" t="t" r="r" b="b"/>
              <a:pathLst>
                <a:path w="1347364" h="851670">
                  <a:moveTo>
                    <a:pt x="77181" y="0"/>
                  </a:moveTo>
                  <a:lnTo>
                    <a:pt x="1270183" y="0"/>
                  </a:lnTo>
                  <a:cubicBezTo>
                    <a:pt x="1290653" y="0"/>
                    <a:pt x="1310284" y="8131"/>
                    <a:pt x="1324758" y="22606"/>
                  </a:cubicBezTo>
                  <a:cubicBezTo>
                    <a:pt x="1339232" y="37080"/>
                    <a:pt x="1347364" y="56711"/>
                    <a:pt x="1347364" y="77181"/>
                  </a:cubicBezTo>
                  <a:lnTo>
                    <a:pt x="1347364" y="774489"/>
                  </a:lnTo>
                  <a:cubicBezTo>
                    <a:pt x="1347364" y="794959"/>
                    <a:pt x="1339232" y="814590"/>
                    <a:pt x="1324758" y="829064"/>
                  </a:cubicBezTo>
                  <a:cubicBezTo>
                    <a:pt x="1310284" y="843538"/>
                    <a:pt x="1290653" y="851670"/>
                    <a:pt x="1270183" y="851670"/>
                  </a:cubicBezTo>
                  <a:lnTo>
                    <a:pt x="77181" y="851670"/>
                  </a:lnTo>
                  <a:cubicBezTo>
                    <a:pt x="56711" y="851670"/>
                    <a:pt x="37080" y="843538"/>
                    <a:pt x="22606" y="829064"/>
                  </a:cubicBezTo>
                  <a:cubicBezTo>
                    <a:pt x="8131" y="814590"/>
                    <a:pt x="0" y="794959"/>
                    <a:pt x="0" y="774489"/>
                  </a:cubicBezTo>
                  <a:lnTo>
                    <a:pt x="0" y="77181"/>
                  </a:lnTo>
                  <a:cubicBezTo>
                    <a:pt x="0" y="56711"/>
                    <a:pt x="8131" y="37080"/>
                    <a:pt x="22606" y="22606"/>
                  </a:cubicBezTo>
                  <a:cubicBezTo>
                    <a:pt x="37080" y="8131"/>
                    <a:pt x="56711" y="0"/>
                    <a:pt x="77181" y="0"/>
                  </a:cubicBezTo>
                  <a:close/>
                </a:path>
              </a:pathLst>
            </a:custGeom>
            <a:solidFill>
              <a:srgbClr val="FFFFFF"/>
            </a:solidFill>
          </p:spPr>
        </p:sp>
        <p:sp>
          <p:nvSpPr>
            <p:cNvPr id="9" name="TextBox 9"/>
            <p:cNvSpPr txBox="1"/>
            <p:nvPr/>
          </p:nvSpPr>
          <p:spPr>
            <a:xfrm>
              <a:off x="0" y="-66675"/>
              <a:ext cx="812800" cy="879475"/>
            </a:xfrm>
            <a:prstGeom prst="rect">
              <a:avLst/>
            </a:prstGeom>
          </p:spPr>
          <p:txBody>
            <a:bodyPr lIns="50800" tIns="50800" rIns="50800" bIns="50800" rtlCol="0" anchor="ctr"/>
            <a:lstStyle/>
            <a:p>
              <a:pPr algn="ctr">
                <a:lnSpc>
                  <a:spcPts val="3027"/>
                </a:lnSpc>
              </a:pPr>
              <a:endParaRPr dirty="0"/>
            </a:p>
          </p:txBody>
        </p:sp>
      </p:grpSp>
      <p:grpSp>
        <p:nvGrpSpPr>
          <p:cNvPr id="10" name="Group 10"/>
          <p:cNvGrpSpPr/>
          <p:nvPr/>
        </p:nvGrpSpPr>
        <p:grpSpPr>
          <a:xfrm rot="-2700000">
            <a:off x="2349535" y="5679708"/>
            <a:ext cx="1526533" cy="1526533"/>
            <a:chOff x="0" y="0"/>
            <a:chExt cx="675161" cy="675161"/>
          </a:xfrm>
        </p:grpSpPr>
        <p:sp>
          <p:nvSpPr>
            <p:cNvPr id="11" name="Freeform 11"/>
            <p:cNvSpPr/>
            <p:nvPr/>
          </p:nvSpPr>
          <p:spPr>
            <a:xfrm>
              <a:off x="0" y="0"/>
              <a:ext cx="675161" cy="675161"/>
            </a:xfrm>
            <a:custGeom>
              <a:avLst/>
              <a:gdLst/>
              <a:ahLst/>
              <a:cxnLst/>
              <a:rect l="l" t="t" r="r" b="b"/>
              <a:pathLst>
                <a:path w="675161" h="675161">
                  <a:moveTo>
                    <a:pt x="258650" y="0"/>
                  </a:moveTo>
                  <a:lnTo>
                    <a:pt x="416510" y="0"/>
                  </a:lnTo>
                  <a:cubicBezTo>
                    <a:pt x="559359" y="0"/>
                    <a:pt x="675161" y="115802"/>
                    <a:pt x="675161" y="258650"/>
                  </a:cubicBezTo>
                  <a:lnTo>
                    <a:pt x="675161" y="416510"/>
                  </a:lnTo>
                  <a:cubicBezTo>
                    <a:pt x="675161" y="559359"/>
                    <a:pt x="559359" y="675161"/>
                    <a:pt x="416510" y="675161"/>
                  </a:cubicBezTo>
                  <a:lnTo>
                    <a:pt x="258650" y="675161"/>
                  </a:lnTo>
                  <a:cubicBezTo>
                    <a:pt x="115802" y="675161"/>
                    <a:pt x="0" y="559359"/>
                    <a:pt x="0" y="416510"/>
                  </a:cubicBezTo>
                  <a:lnTo>
                    <a:pt x="0" y="258650"/>
                  </a:lnTo>
                  <a:cubicBezTo>
                    <a:pt x="0" y="115802"/>
                    <a:pt x="115802" y="0"/>
                    <a:pt x="258650" y="0"/>
                  </a:cubicBezTo>
                  <a:close/>
                </a:path>
              </a:pathLst>
            </a:custGeom>
            <a:solidFill>
              <a:srgbClr val="4C8F36"/>
            </a:solidFill>
          </p:spPr>
        </p:sp>
        <p:sp>
          <p:nvSpPr>
            <p:cNvPr id="12" name="TextBox 12"/>
            <p:cNvSpPr txBox="1"/>
            <p:nvPr/>
          </p:nvSpPr>
          <p:spPr>
            <a:xfrm>
              <a:off x="0" y="-66675"/>
              <a:ext cx="812800" cy="879475"/>
            </a:xfrm>
            <a:prstGeom prst="rect">
              <a:avLst/>
            </a:prstGeom>
          </p:spPr>
          <p:txBody>
            <a:bodyPr lIns="50800" tIns="50800" rIns="50800" bIns="50800" rtlCol="0" anchor="ctr"/>
            <a:lstStyle/>
            <a:p>
              <a:pPr algn="ctr">
                <a:lnSpc>
                  <a:spcPts val="3027"/>
                </a:lnSpc>
              </a:pPr>
              <a:endParaRPr dirty="0"/>
            </a:p>
          </p:txBody>
        </p:sp>
      </p:grpSp>
      <p:sp>
        <p:nvSpPr>
          <p:cNvPr id="13" name="Freeform 13"/>
          <p:cNvSpPr/>
          <p:nvPr/>
        </p:nvSpPr>
        <p:spPr>
          <a:xfrm>
            <a:off x="2716044" y="5982602"/>
            <a:ext cx="793514" cy="920744"/>
          </a:xfrm>
          <a:custGeom>
            <a:avLst/>
            <a:gdLst/>
            <a:ahLst/>
            <a:cxnLst/>
            <a:rect l="l" t="t" r="r" b="b"/>
            <a:pathLst>
              <a:path w="793514" h="920744">
                <a:moveTo>
                  <a:pt x="0" y="0"/>
                </a:moveTo>
                <a:lnTo>
                  <a:pt x="793514" y="0"/>
                </a:lnTo>
                <a:lnTo>
                  <a:pt x="793514" y="920744"/>
                </a:lnTo>
                <a:lnTo>
                  <a:pt x="0" y="9207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4" name="Group 14"/>
          <p:cNvGrpSpPr/>
          <p:nvPr/>
        </p:nvGrpSpPr>
        <p:grpSpPr>
          <a:xfrm>
            <a:off x="6586114" y="4260454"/>
            <a:ext cx="5115772" cy="5769961"/>
            <a:chOff x="0" y="0"/>
            <a:chExt cx="1347364" cy="1519660"/>
          </a:xfrm>
        </p:grpSpPr>
        <p:sp>
          <p:nvSpPr>
            <p:cNvPr id="15" name="Freeform 15"/>
            <p:cNvSpPr/>
            <p:nvPr/>
          </p:nvSpPr>
          <p:spPr>
            <a:xfrm>
              <a:off x="0" y="0"/>
              <a:ext cx="1347364" cy="1519660"/>
            </a:xfrm>
            <a:custGeom>
              <a:avLst/>
              <a:gdLst/>
              <a:ahLst/>
              <a:cxnLst/>
              <a:rect l="l" t="t" r="r" b="b"/>
              <a:pathLst>
                <a:path w="1347364" h="1519660">
                  <a:moveTo>
                    <a:pt x="77181" y="0"/>
                  </a:moveTo>
                  <a:lnTo>
                    <a:pt x="1270183" y="0"/>
                  </a:lnTo>
                  <a:cubicBezTo>
                    <a:pt x="1290653" y="0"/>
                    <a:pt x="1310284" y="8131"/>
                    <a:pt x="1324758" y="22606"/>
                  </a:cubicBezTo>
                  <a:cubicBezTo>
                    <a:pt x="1339232" y="37080"/>
                    <a:pt x="1347364" y="56711"/>
                    <a:pt x="1347364" y="77181"/>
                  </a:cubicBezTo>
                  <a:lnTo>
                    <a:pt x="1347364" y="1442480"/>
                  </a:lnTo>
                  <a:cubicBezTo>
                    <a:pt x="1347364" y="1462949"/>
                    <a:pt x="1339232" y="1482581"/>
                    <a:pt x="1324758" y="1497055"/>
                  </a:cubicBezTo>
                  <a:cubicBezTo>
                    <a:pt x="1310284" y="1511529"/>
                    <a:pt x="1290653" y="1519660"/>
                    <a:pt x="1270183" y="1519660"/>
                  </a:cubicBezTo>
                  <a:lnTo>
                    <a:pt x="77181" y="1519660"/>
                  </a:lnTo>
                  <a:cubicBezTo>
                    <a:pt x="56711" y="1519660"/>
                    <a:pt x="37080" y="1511529"/>
                    <a:pt x="22606" y="1497055"/>
                  </a:cubicBezTo>
                  <a:cubicBezTo>
                    <a:pt x="8131" y="1482581"/>
                    <a:pt x="0" y="1462949"/>
                    <a:pt x="0" y="1442480"/>
                  </a:cubicBezTo>
                  <a:lnTo>
                    <a:pt x="0" y="77181"/>
                  </a:lnTo>
                  <a:cubicBezTo>
                    <a:pt x="0" y="56711"/>
                    <a:pt x="8131" y="37080"/>
                    <a:pt x="22606" y="22606"/>
                  </a:cubicBezTo>
                  <a:cubicBezTo>
                    <a:pt x="37080" y="8131"/>
                    <a:pt x="56711" y="0"/>
                    <a:pt x="77181" y="0"/>
                  </a:cubicBezTo>
                  <a:close/>
                </a:path>
              </a:pathLst>
            </a:custGeom>
            <a:solidFill>
              <a:srgbClr val="FFFFFF"/>
            </a:solidFill>
          </p:spPr>
        </p:sp>
        <p:sp>
          <p:nvSpPr>
            <p:cNvPr id="16" name="TextBox 16"/>
            <p:cNvSpPr txBox="1"/>
            <p:nvPr/>
          </p:nvSpPr>
          <p:spPr>
            <a:xfrm>
              <a:off x="0" y="-66675"/>
              <a:ext cx="812800" cy="879475"/>
            </a:xfrm>
            <a:prstGeom prst="rect">
              <a:avLst/>
            </a:prstGeom>
          </p:spPr>
          <p:txBody>
            <a:bodyPr lIns="50800" tIns="50800" rIns="50800" bIns="50800" rtlCol="0" anchor="ctr"/>
            <a:lstStyle/>
            <a:p>
              <a:pPr algn="ctr">
                <a:lnSpc>
                  <a:spcPts val="3027"/>
                </a:lnSpc>
              </a:pPr>
              <a:endParaRPr dirty="0"/>
            </a:p>
          </p:txBody>
        </p:sp>
      </p:grpSp>
      <p:grpSp>
        <p:nvGrpSpPr>
          <p:cNvPr id="17" name="Group 17"/>
          <p:cNvGrpSpPr/>
          <p:nvPr/>
        </p:nvGrpSpPr>
        <p:grpSpPr>
          <a:xfrm rot="-2700000">
            <a:off x="8380734" y="2988578"/>
            <a:ext cx="1526533" cy="1526533"/>
            <a:chOff x="0" y="0"/>
            <a:chExt cx="675161" cy="675161"/>
          </a:xfrm>
        </p:grpSpPr>
        <p:sp>
          <p:nvSpPr>
            <p:cNvPr id="18" name="Freeform 18"/>
            <p:cNvSpPr/>
            <p:nvPr/>
          </p:nvSpPr>
          <p:spPr>
            <a:xfrm>
              <a:off x="0" y="0"/>
              <a:ext cx="675161" cy="675161"/>
            </a:xfrm>
            <a:custGeom>
              <a:avLst/>
              <a:gdLst/>
              <a:ahLst/>
              <a:cxnLst/>
              <a:rect l="l" t="t" r="r" b="b"/>
              <a:pathLst>
                <a:path w="675161" h="675161">
                  <a:moveTo>
                    <a:pt x="258650" y="0"/>
                  </a:moveTo>
                  <a:lnTo>
                    <a:pt x="416510" y="0"/>
                  </a:lnTo>
                  <a:cubicBezTo>
                    <a:pt x="559359" y="0"/>
                    <a:pt x="675161" y="115802"/>
                    <a:pt x="675161" y="258650"/>
                  </a:cubicBezTo>
                  <a:lnTo>
                    <a:pt x="675161" y="416510"/>
                  </a:lnTo>
                  <a:cubicBezTo>
                    <a:pt x="675161" y="559359"/>
                    <a:pt x="559359" y="675161"/>
                    <a:pt x="416510" y="675161"/>
                  </a:cubicBezTo>
                  <a:lnTo>
                    <a:pt x="258650" y="675161"/>
                  </a:lnTo>
                  <a:cubicBezTo>
                    <a:pt x="115802" y="675161"/>
                    <a:pt x="0" y="559359"/>
                    <a:pt x="0" y="416510"/>
                  </a:cubicBezTo>
                  <a:lnTo>
                    <a:pt x="0" y="258650"/>
                  </a:lnTo>
                  <a:cubicBezTo>
                    <a:pt x="0" y="115802"/>
                    <a:pt x="115802" y="0"/>
                    <a:pt x="258650" y="0"/>
                  </a:cubicBezTo>
                  <a:close/>
                </a:path>
              </a:pathLst>
            </a:custGeom>
            <a:solidFill>
              <a:srgbClr val="4C8F36"/>
            </a:solidFill>
          </p:spPr>
        </p:sp>
        <p:sp>
          <p:nvSpPr>
            <p:cNvPr id="19" name="TextBox 19"/>
            <p:cNvSpPr txBox="1"/>
            <p:nvPr/>
          </p:nvSpPr>
          <p:spPr>
            <a:xfrm>
              <a:off x="0" y="-66675"/>
              <a:ext cx="812800" cy="879475"/>
            </a:xfrm>
            <a:prstGeom prst="rect">
              <a:avLst/>
            </a:prstGeom>
          </p:spPr>
          <p:txBody>
            <a:bodyPr lIns="50800" tIns="50800" rIns="50800" bIns="50800" rtlCol="0" anchor="ctr"/>
            <a:lstStyle/>
            <a:p>
              <a:pPr algn="ctr">
                <a:lnSpc>
                  <a:spcPts val="3027"/>
                </a:lnSpc>
              </a:pPr>
              <a:endParaRPr dirty="0"/>
            </a:p>
          </p:txBody>
        </p:sp>
      </p:grpSp>
      <p:grpSp>
        <p:nvGrpSpPr>
          <p:cNvPr id="20" name="Group 20"/>
          <p:cNvGrpSpPr/>
          <p:nvPr/>
        </p:nvGrpSpPr>
        <p:grpSpPr>
          <a:xfrm>
            <a:off x="12521124" y="6722345"/>
            <a:ext cx="5115772" cy="3233684"/>
            <a:chOff x="0" y="0"/>
            <a:chExt cx="1347364" cy="851670"/>
          </a:xfrm>
        </p:grpSpPr>
        <p:sp>
          <p:nvSpPr>
            <p:cNvPr id="21" name="Freeform 21"/>
            <p:cNvSpPr/>
            <p:nvPr/>
          </p:nvSpPr>
          <p:spPr>
            <a:xfrm>
              <a:off x="0" y="0"/>
              <a:ext cx="1347364" cy="851670"/>
            </a:xfrm>
            <a:custGeom>
              <a:avLst/>
              <a:gdLst/>
              <a:ahLst/>
              <a:cxnLst/>
              <a:rect l="l" t="t" r="r" b="b"/>
              <a:pathLst>
                <a:path w="1347364" h="851670">
                  <a:moveTo>
                    <a:pt x="77181" y="0"/>
                  </a:moveTo>
                  <a:lnTo>
                    <a:pt x="1270183" y="0"/>
                  </a:lnTo>
                  <a:cubicBezTo>
                    <a:pt x="1290653" y="0"/>
                    <a:pt x="1310284" y="8131"/>
                    <a:pt x="1324758" y="22606"/>
                  </a:cubicBezTo>
                  <a:cubicBezTo>
                    <a:pt x="1339232" y="37080"/>
                    <a:pt x="1347364" y="56711"/>
                    <a:pt x="1347364" y="77181"/>
                  </a:cubicBezTo>
                  <a:lnTo>
                    <a:pt x="1347364" y="774489"/>
                  </a:lnTo>
                  <a:cubicBezTo>
                    <a:pt x="1347364" y="794959"/>
                    <a:pt x="1339232" y="814590"/>
                    <a:pt x="1324758" y="829064"/>
                  </a:cubicBezTo>
                  <a:cubicBezTo>
                    <a:pt x="1310284" y="843538"/>
                    <a:pt x="1290653" y="851670"/>
                    <a:pt x="1270183" y="851670"/>
                  </a:cubicBezTo>
                  <a:lnTo>
                    <a:pt x="77181" y="851670"/>
                  </a:lnTo>
                  <a:cubicBezTo>
                    <a:pt x="56711" y="851670"/>
                    <a:pt x="37080" y="843538"/>
                    <a:pt x="22606" y="829064"/>
                  </a:cubicBezTo>
                  <a:cubicBezTo>
                    <a:pt x="8131" y="814590"/>
                    <a:pt x="0" y="794959"/>
                    <a:pt x="0" y="774489"/>
                  </a:cubicBezTo>
                  <a:lnTo>
                    <a:pt x="0" y="77181"/>
                  </a:lnTo>
                  <a:cubicBezTo>
                    <a:pt x="0" y="56711"/>
                    <a:pt x="8131" y="37080"/>
                    <a:pt x="22606" y="22606"/>
                  </a:cubicBezTo>
                  <a:cubicBezTo>
                    <a:pt x="37080" y="8131"/>
                    <a:pt x="56711" y="0"/>
                    <a:pt x="77181" y="0"/>
                  </a:cubicBezTo>
                  <a:close/>
                </a:path>
              </a:pathLst>
            </a:custGeom>
            <a:solidFill>
              <a:srgbClr val="FFFFFF"/>
            </a:solidFill>
          </p:spPr>
        </p:sp>
        <p:sp>
          <p:nvSpPr>
            <p:cNvPr id="22" name="TextBox 22"/>
            <p:cNvSpPr txBox="1"/>
            <p:nvPr/>
          </p:nvSpPr>
          <p:spPr>
            <a:xfrm>
              <a:off x="0" y="-66675"/>
              <a:ext cx="812800" cy="879475"/>
            </a:xfrm>
            <a:prstGeom prst="rect">
              <a:avLst/>
            </a:prstGeom>
          </p:spPr>
          <p:txBody>
            <a:bodyPr lIns="50800" tIns="50800" rIns="50800" bIns="50800" rtlCol="0" anchor="ctr"/>
            <a:lstStyle/>
            <a:p>
              <a:pPr algn="ctr">
                <a:lnSpc>
                  <a:spcPts val="3027"/>
                </a:lnSpc>
              </a:pPr>
              <a:endParaRPr dirty="0"/>
            </a:p>
          </p:txBody>
        </p:sp>
      </p:grpSp>
      <p:sp>
        <p:nvSpPr>
          <p:cNvPr id="23" name="TextBox 23"/>
          <p:cNvSpPr txBox="1"/>
          <p:nvPr/>
        </p:nvSpPr>
        <p:spPr>
          <a:xfrm>
            <a:off x="13756138" y="7183798"/>
            <a:ext cx="2645744" cy="687972"/>
          </a:xfrm>
          <a:prstGeom prst="rect">
            <a:avLst/>
          </a:prstGeom>
        </p:spPr>
        <p:txBody>
          <a:bodyPr lIns="0" tIns="0" rIns="0" bIns="0" rtlCol="0" anchor="t">
            <a:spAutoFit/>
          </a:bodyPr>
          <a:lstStyle/>
          <a:p>
            <a:pPr algn="ctr">
              <a:lnSpc>
                <a:spcPts val="5655"/>
              </a:lnSpc>
            </a:pPr>
            <a:r>
              <a:rPr lang="en-US" sz="4039" dirty="0">
                <a:solidFill>
                  <a:srgbClr val="FFBD59"/>
                </a:solidFill>
                <a:latin typeface="Open Sauce Heavy"/>
              </a:rPr>
              <a:t>Growth</a:t>
            </a:r>
          </a:p>
        </p:txBody>
      </p:sp>
      <p:grpSp>
        <p:nvGrpSpPr>
          <p:cNvPr id="24" name="Group 24"/>
          <p:cNvGrpSpPr/>
          <p:nvPr/>
        </p:nvGrpSpPr>
        <p:grpSpPr>
          <a:xfrm rot="-2700000">
            <a:off x="14288523" y="5679708"/>
            <a:ext cx="1526533" cy="1526533"/>
            <a:chOff x="0" y="0"/>
            <a:chExt cx="675161" cy="675161"/>
          </a:xfrm>
        </p:grpSpPr>
        <p:sp>
          <p:nvSpPr>
            <p:cNvPr id="25" name="Freeform 25"/>
            <p:cNvSpPr/>
            <p:nvPr/>
          </p:nvSpPr>
          <p:spPr>
            <a:xfrm>
              <a:off x="0" y="0"/>
              <a:ext cx="675161" cy="675161"/>
            </a:xfrm>
            <a:custGeom>
              <a:avLst/>
              <a:gdLst/>
              <a:ahLst/>
              <a:cxnLst/>
              <a:rect l="l" t="t" r="r" b="b"/>
              <a:pathLst>
                <a:path w="675161" h="675161">
                  <a:moveTo>
                    <a:pt x="258650" y="0"/>
                  </a:moveTo>
                  <a:lnTo>
                    <a:pt x="416510" y="0"/>
                  </a:lnTo>
                  <a:cubicBezTo>
                    <a:pt x="559359" y="0"/>
                    <a:pt x="675161" y="115802"/>
                    <a:pt x="675161" y="258650"/>
                  </a:cubicBezTo>
                  <a:lnTo>
                    <a:pt x="675161" y="416510"/>
                  </a:lnTo>
                  <a:cubicBezTo>
                    <a:pt x="675161" y="559359"/>
                    <a:pt x="559359" y="675161"/>
                    <a:pt x="416510" y="675161"/>
                  </a:cubicBezTo>
                  <a:lnTo>
                    <a:pt x="258650" y="675161"/>
                  </a:lnTo>
                  <a:cubicBezTo>
                    <a:pt x="115802" y="675161"/>
                    <a:pt x="0" y="559359"/>
                    <a:pt x="0" y="416510"/>
                  </a:cubicBezTo>
                  <a:lnTo>
                    <a:pt x="0" y="258650"/>
                  </a:lnTo>
                  <a:cubicBezTo>
                    <a:pt x="0" y="115802"/>
                    <a:pt x="115802" y="0"/>
                    <a:pt x="258650" y="0"/>
                  </a:cubicBezTo>
                  <a:close/>
                </a:path>
              </a:pathLst>
            </a:custGeom>
            <a:solidFill>
              <a:srgbClr val="4C8F36"/>
            </a:solidFill>
          </p:spPr>
        </p:sp>
        <p:sp>
          <p:nvSpPr>
            <p:cNvPr id="26" name="TextBox 26"/>
            <p:cNvSpPr txBox="1"/>
            <p:nvPr/>
          </p:nvSpPr>
          <p:spPr>
            <a:xfrm>
              <a:off x="0" y="-66675"/>
              <a:ext cx="812800" cy="879475"/>
            </a:xfrm>
            <a:prstGeom prst="rect">
              <a:avLst/>
            </a:prstGeom>
          </p:spPr>
          <p:txBody>
            <a:bodyPr lIns="50800" tIns="50800" rIns="50800" bIns="50800" rtlCol="0" anchor="ctr"/>
            <a:lstStyle/>
            <a:p>
              <a:pPr algn="ctr">
                <a:lnSpc>
                  <a:spcPts val="3027"/>
                </a:lnSpc>
              </a:pPr>
              <a:endParaRPr dirty="0"/>
            </a:p>
          </p:txBody>
        </p:sp>
      </p:grpSp>
      <p:sp>
        <p:nvSpPr>
          <p:cNvPr id="27" name="Freeform 27"/>
          <p:cNvSpPr/>
          <p:nvPr/>
        </p:nvSpPr>
        <p:spPr>
          <a:xfrm>
            <a:off x="7090570" y="7477642"/>
            <a:ext cx="4210681" cy="2265747"/>
          </a:xfrm>
          <a:custGeom>
            <a:avLst/>
            <a:gdLst/>
            <a:ahLst/>
            <a:cxnLst/>
            <a:rect l="l" t="t" r="r" b="b"/>
            <a:pathLst>
              <a:path w="4210681" h="2265747">
                <a:moveTo>
                  <a:pt x="0" y="0"/>
                </a:moveTo>
                <a:lnTo>
                  <a:pt x="4210681" y="0"/>
                </a:lnTo>
                <a:lnTo>
                  <a:pt x="4210681" y="2265747"/>
                </a:lnTo>
                <a:lnTo>
                  <a:pt x="0" y="2265747"/>
                </a:lnTo>
                <a:lnTo>
                  <a:pt x="0" y="0"/>
                </a:lnTo>
                <a:close/>
              </a:path>
            </a:pathLst>
          </a:custGeom>
          <a:blipFill>
            <a:blip r:embed="rId5"/>
            <a:stretch>
              <a:fillRect/>
            </a:stretch>
          </a:blipFill>
        </p:spPr>
      </p:sp>
      <p:sp>
        <p:nvSpPr>
          <p:cNvPr id="28" name="Freeform 28"/>
          <p:cNvSpPr/>
          <p:nvPr/>
        </p:nvSpPr>
        <p:spPr>
          <a:xfrm>
            <a:off x="8528727" y="3136572"/>
            <a:ext cx="1230546" cy="1230546"/>
          </a:xfrm>
          <a:custGeom>
            <a:avLst/>
            <a:gdLst/>
            <a:ahLst/>
            <a:cxnLst/>
            <a:rect l="l" t="t" r="r" b="b"/>
            <a:pathLst>
              <a:path w="1230546" h="1230546">
                <a:moveTo>
                  <a:pt x="0" y="0"/>
                </a:moveTo>
                <a:lnTo>
                  <a:pt x="1230546" y="0"/>
                </a:lnTo>
                <a:lnTo>
                  <a:pt x="1230546" y="1230545"/>
                </a:lnTo>
                <a:lnTo>
                  <a:pt x="0" y="12305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9" name="Freeform 29"/>
          <p:cNvSpPr/>
          <p:nvPr/>
        </p:nvSpPr>
        <p:spPr>
          <a:xfrm>
            <a:off x="14498972" y="5883836"/>
            <a:ext cx="967608" cy="1019510"/>
          </a:xfrm>
          <a:custGeom>
            <a:avLst/>
            <a:gdLst/>
            <a:ahLst/>
            <a:cxnLst/>
            <a:rect l="l" t="t" r="r" b="b"/>
            <a:pathLst>
              <a:path w="967608" h="1019510">
                <a:moveTo>
                  <a:pt x="0" y="0"/>
                </a:moveTo>
                <a:lnTo>
                  <a:pt x="967608" y="0"/>
                </a:lnTo>
                <a:lnTo>
                  <a:pt x="967608" y="1019510"/>
                </a:lnTo>
                <a:lnTo>
                  <a:pt x="0" y="101951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0" name="TextBox 30"/>
          <p:cNvSpPr txBox="1"/>
          <p:nvPr/>
        </p:nvSpPr>
        <p:spPr>
          <a:xfrm>
            <a:off x="1028700" y="7764779"/>
            <a:ext cx="4168202" cy="1789484"/>
          </a:xfrm>
          <a:prstGeom prst="rect">
            <a:avLst/>
          </a:prstGeom>
        </p:spPr>
        <p:txBody>
          <a:bodyPr lIns="0" tIns="0" rIns="0" bIns="0" rtlCol="0" anchor="t">
            <a:spAutoFit/>
          </a:bodyPr>
          <a:lstStyle/>
          <a:p>
            <a:pPr algn="just">
              <a:lnSpc>
                <a:spcPts val="2869"/>
              </a:lnSpc>
            </a:pPr>
            <a:r>
              <a:rPr lang="en-US" sz="2049" dirty="0">
                <a:solidFill>
                  <a:srgbClr val="5A919B"/>
                </a:solidFill>
                <a:latin typeface="Montserrat Medium"/>
              </a:rPr>
              <a:t>The product production cost may come to around ₹800 and can be sold for ₹900.</a:t>
            </a:r>
          </a:p>
          <a:p>
            <a:pPr algn="just">
              <a:lnSpc>
                <a:spcPts val="2869"/>
              </a:lnSpc>
            </a:pPr>
            <a:r>
              <a:rPr lang="en-US" sz="2049" dirty="0">
                <a:solidFill>
                  <a:srgbClr val="5A919B"/>
                </a:solidFill>
                <a:latin typeface="Montserrat Medium"/>
              </a:rPr>
              <a:t>Also in-app ads can add further to the profits</a:t>
            </a:r>
          </a:p>
        </p:txBody>
      </p:sp>
      <p:sp>
        <p:nvSpPr>
          <p:cNvPr id="31" name="TextBox 31"/>
          <p:cNvSpPr txBox="1"/>
          <p:nvPr/>
        </p:nvSpPr>
        <p:spPr>
          <a:xfrm>
            <a:off x="1981469" y="7114906"/>
            <a:ext cx="2317104" cy="687972"/>
          </a:xfrm>
          <a:prstGeom prst="rect">
            <a:avLst/>
          </a:prstGeom>
        </p:spPr>
        <p:txBody>
          <a:bodyPr lIns="0" tIns="0" rIns="0" bIns="0" rtlCol="0" anchor="t">
            <a:spAutoFit/>
          </a:bodyPr>
          <a:lstStyle/>
          <a:p>
            <a:pPr algn="ctr">
              <a:lnSpc>
                <a:spcPts val="5655"/>
              </a:lnSpc>
            </a:pPr>
            <a:r>
              <a:rPr lang="en-US" sz="4039" dirty="0">
                <a:solidFill>
                  <a:srgbClr val="FFBD59"/>
                </a:solidFill>
                <a:latin typeface="Open Sauce Heavy"/>
              </a:rPr>
              <a:t>Funding</a:t>
            </a:r>
          </a:p>
        </p:txBody>
      </p:sp>
      <p:sp>
        <p:nvSpPr>
          <p:cNvPr id="32" name="TextBox 32"/>
          <p:cNvSpPr txBox="1"/>
          <p:nvPr/>
        </p:nvSpPr>
        <p:spPr>
          <a:xfrm>
            <a:off x="7991305" y="4601262"/>
            <a:ext cx="2305389" cy="687972"/>
          </a:xfrm>
          <a:prstGeom prst="rect">
            <a:avLst/>
          </a:prstGeom>
        </p:spPr>
        <p:txBody>
          <a:bodyPr lIns="0" tIns="0" rIns="0" bIns="0" rtlCol="0" anchor="t">
            <a:spAutoFit/>
          </a:bodyPr>
          <a:lstStyle/>
          <a:p>
            <a:pPr algn="ctr">
              <a:lnSpc>
                <a:spcPts val="5655"/>
              </a:lnSpc>
            </a:pPr>
            <a:r>
              <a:rPr lang="en-US" sz="4039" dirty="0">
                <a:solidFill>
                  <a:srgbClr val="FFBD59"/>
                </a:solidFill>
                <a:latin typeface="Open Sauce Heavy"/>
              </a:rPr>
              <a:t>Future</a:t>
            </a:r>
          </a:p>
        </p:txBody>
      </p:sp>
      <p:sp>
        <p:nvSpPr>
          <p:cNvPr id="33" name="TextBox 33"/>
          <p:cNvSpPr txBox="1"/>
          <p:nvPr/>
        </p:nvSpPr>
        <p:spPr>
          <a:xfrm>
            <a:off x="7059899" y="5411011"/>
            <a:ext cx="4168202" cy="1831463"/>
          </a:xfrm>
          <a:prstGeom prst="rect">
            <a:avLst/>
          </a:prstGeom>
        </p:spPr>
        <p:txBody>
          <a:bodyPr lIns="0" tIns="0" rIns="0" bIns="0" rtlCol="0" anchor="t">
            <a:spAutoFit/>
          </a:bodyPr>
          <a:lstStyle/>
          <a:p>
            <a:pPr algn="just">
              <a:lnSpc>
                <a:spcPts val="2869"/>
              </a:lnSpc>
            </a:pPr>
            <a:r>
              <a:rPr lang="en-US" sz="2049" dirty="0">
                <a:solidFill>
                  <a:srgbClr val="5A919B"/>
                </a:solidFill>
                <a:latin typeface="Montserrat Medium"/>
              </a:rPr>
              <a:t>The ever-growing population of India along with the popularizing idea of eco-friendliness the product can have a good future</a:t>
            </a:r>
          </a:p>
        </p:txBody>
      </p:sp>
      <p:sp>
        <p:nvSpPr>
          <p:cNvPr id="34" name="TextBox 34"/>
          <p:cNvSpPr txBox="1"/>
          <p:nvPr/>
        </p:nvSpPr>
        <p:spPr>
          <a:xfrm>
            <a:off x="12994909" y="7833671"/>
            <a:ext cx="4168202" cy="1789484"/>
          </a:xfrm>
          <a:prstGeom prst="rect">
            <a:avLst/>
          </a:prstGeom>
        </p:spPr>
        <p:txBody>
          <a:bodyPr lIns="0" tIns="0" rIns="0" bIns="0" rtlCol="0" anchor="t">
            <a:spAutoFit/>
          </a:bodyPr>
          <a:lstStyle/>
          <a:p>
            <a:pPr algn="just">
              <a:lnSpc>
                <a:spcPts val="2869"/>
              </a:lnSpc>
            </a:pPr>
            <a:r>
              <a:rPr lang="en-US" sz="2049" dirty="0">
                <a:solidFill>
                  <a:srgbClr val="5A919B"/>
                </a:solidFill>
                <a:latin typeface="Montserrat Medium"/>
              </a:rPr>
              <a:t>Due to the large popularity of gardening among the middle class and people of India, the product has a large growable market.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ppt_x"/>
                                          </p:val>
                                        </p:tav>
                                        <p:tav tm="100000">
                                          <p:val>
                                            <p:strVal val="#ppt_x"/>
                                          </p:val>
                                        </p:tav>
                                      </p:tavLst>
                                    </p:anim>
                                    <p:anim calcmode="lin" valueType="num">
                                      <p:cBhvr additive="base">
                                        <p:cTn id="12" dur="500" fill="hold"/>
                                        <p:tgtEl>
                                          <p:spTgt spid="3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additive="base">
                                        <p:cTn id="23" dur="500" fill="hold"/>
                                        <p:tgtEl>
                                          <p:spTgt spid="32"/>
                                        </p:tgtEl>
                                        <p:attrNameLst>
                                          <p:attrName>ppt_x</p:attrName>
                                        </p:attrNameLst>
                                      </p:cBhvr>
                                      <p:tavLst>
                                        <p:tav tm="0">
                                          <p:val>
                                            <p:strVal val="#ppt_x"/>
                                          </p:val>
                                        </p:tav>
                                        <p:tav tm="100000">
                                          <p:val>
                                            <p:strVal val="#ppt_x"/>
                                          </p:val>
                                        </p:tav>
                                      </p:tavLst>
                                    </p:anim>
                                    <p:anim calcmode="lin" valueType="num">
                                      <p:cBhvr additive="base">
                                        <p:cTn id="24" dur="500" fill="hold"/>
                                        <p:tgtEl>
                                          <p:spTgt spid="3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additive="base">
                                        <p:cTn id="27" dur="500" fill="hold"/>
                                        <p:tgtEl>
                                          <p:spTgt spid="33"/>
                                        </p:tgtEl>
                                        <p:attrNameLst>
                                          <p:attrName>ppt_x</p:attrName>
                                        </p:attrNameLst>
                                      </p:cBhvr>
                                      <p:tavLst>
                                        <p:tav tm="0">
                                          <p:val>
                                            <p:strVal val="#ppt_x"/>
                                          </p:val>
                                        </p:tav>
                                        <p:tav tm="100000">
                                          <p:val>
                                            <p:strVal val="#ppt_x"/>
                                          </p:val>
                                        </p:tav>
                                      </p:tavLst>
                                    </p:anim>
                                    <p:anim calcmode="lin" valueType="num">
                                      <p:cBhvr additive="base">
                                        <p:cTn id="28" dur="500" fill="hold"/>
                                        <p:tgtEl>
                                          <p:spTgt spid="33"/>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fill="hold"/>
                                        <p:tgtEl>
                                          <p:spTgt spid="7"/>
                                        </p:tgtEl>
                                        <p:attrNameLst>
                                          <p:attrName>ppt_x</p:attrName>
                                        </p:attrNameLst>
                                      </p:cBhvr>
                                      <p:tavLst>
                                        <p:tav tm="0">
                                          <p:val>
                                            <p:strVal val="#ppt_x"/>
                                          </p:val>
                                        </p:tav>
                                        <p:tav tm="100000">
                                          <p:val>
                                            <p:strVal val="#ppt_x"/>
                                          </p:val>
                                        </p:tav>
                                      </p:tavLst>
                                    </p:anim>
                                    <p:anim calcmode="lin" valueType="num">
                                      <p:cBhvr additive="base">
                                        <p:cTn id="40" dur="500" fill="hold"/>
                                        <p:tgtEl>
                                          <p:spTgt spid="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ppt_x"/>
                                          </p:val>
                                        </p:tav>
                                        <p:tav tm="100000">
                                          <p:val>
                                            <p:strVal val="#ppt_x"/>
                                          </p:val>
                                        </p:tav>
                                      </p:tavLst>
                                    </p:anim>
                                    <p:anim calcmode="lin" valueType="num">
                                      <p:cBhvr additive="base">
                                        <p:cTn id="44" dur="500" fill="hold"/>
                                        <p:tgtEl>
                                          <p:spTgt spid="3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anim calcmode="lin" valueType="num">
                                      <p:cBhvr additive="base">
                                        <p:cTn id="47" dur="500" fill="hold"/>
                                        <p:tgtEl>
                                          <p:spTgt spid="30"/>
                                        </p:tgtEl>
                                        <p:attrNameLst>
                                          <p:attrName>ppt_x</p:attrName>
                                        </p:attrNameLst>
                                      </p:cBhvr>
                                      <p:tavLst>
                                        <p:tav tm="0">
                                          <p:val>
                                            <p:strVal val="#ppt_x"/>
                                          </p:val>
                                        </p:tav>
                                        <p:tav tm="100000">
                                          <p:val>
                                            <p:strVal val="#ppt_x"/>
                                          </p:val>
                                        </p:tav>
                                      </p:tavLst>
                                    </p:anim>
                                    <p:anim calcmode="lin" valueType="num">
                                      <p:cBhvr additive="base">
                                        <p:cTn id="48" dur="500" fill="hold"/>
                                        <p:tgtEl>
                                          <p:spTgt spid="30"/>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500" fill="hold"/>
                                        <p:tgtEl>
                                          <p:spTgt spid="10"/>
                                        </p:tgtEl>
                                        <p:attrNameLst>
                                          <p:attrName>ppt_x</p:attrName>
                                        </p:attrNameLst>
                                      </p:cBhvr>
                                      <p:tavLst>
                                        <p:tav tm="0">
                                          <p:val>
                                            <p:strVal val="#ppt_x"/>
                                          </p:val>
                                        </p:tav>
                                        <p:tav tm="100000">
                                          <p:val>
                                            <p:strVal val="#ppt_x"/>
                                          </p:val>
                                        </p:tav>
                                      </p:tavLst>
                                    </p:anim>
                                    <p:anim calcmode="lin" valueType="num">
                                      <p:cBhvr additive="base">
                                        <p:cTn id="52" dur="500" fill="hold"/>
                                        <p:tgtEl>
                                          <p:spTgt spid="10"/>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ppt_x"/>
                                          </p:val>
                                        </p:tav>
                                        <p:tav tm="100000">
                                          <p:val>
                                            <p:strVal val="#ppt_x"/>
                                          </p:val>
                                        </p:tav>
                                      </p:tavLst>
                                    </p:anim>
                                    <p:anim calcmode="lin" valueType="num">
                                      <p:cBhvr additive="base">
                                        <p:cTn id="56" dur="500" fill="hold"/>
                                        <p:tgtEl>
                                          <p:spTgt spid="17"/>
                                        </p:tgtEl>
                                        <p:attrNameLst>
                                          <p:attrName>ppt_y</p:attrName>
                                        </p:attrNameLst>
                                      </p:cBhvr>
                                      <p:tavLst>
                                        <p:tav tm="0">
                                          <p:val>
                                            <p:strVal val="1+#ppt_h/2"/>
                                          </p:val>
                                        </p:tav>
                                        <p:tav tm="100000">
                                          <p:val>
                                            <p:strVal val="#ppt_y"/>
                                          </p:val>
                                        </p:tav>
                                      </p:tavLst>
                                    </p:anim>
                                  </p:childTnLst>
                                </p:cTn>
                              </p:par>
                              <p:par>
                                <p:cTn id="57" presetID="31" presetClass="entr" presetSubtype="0" fill="hold" nodeType="withEffect">
                                  <p:stCondLst>
                                    <p:cond delay="500"/>
                                  </p:stCondLst>
                                  <p:childTnLst>
                                    <p:set>
                                      <p:cBhvr>
                                        <p:cTn id="58" dur="1" fill="hold">
                                          <p:stCondLst>
                                            <p:cond delay="0"/>
                                          </p:stCondLst>
                                        </p:cTn>
                                        <p:tgtEl>
                                          <p:spTgt spid="28"/>
                                        </p:tgtEl>
                                        <p:attrNameLst>
                                          <p:attrName>style.visibility</p:attrName>
                                        </p:attrNameLst>
                                      </p:cBhvr>
                                      <p:to>
                                        <p:strVal val="visible"/>
                                      </p:to>
                                    </p:set>
                                    <p:anim calcmode="lin" valueType="num">
                                      <p:cBhvr>
                                        <p:cTn id="59" dur="1000" fill="hold"/>
                                        <p:tgtEl>
                                          <p:spTgt spid="28"/>
                                        </p:tgtEl>
                                        <p:attrNameLst>
                                          <p:attrName>ppt_w</p:attrName>
                                        </p:attrNameLst>
                                      </p:cBhvr>
                                      <p:tavLst>
                                        <p:tav tm="0">
                                          <p:val>
                                            <p:fltVal val="0"/>
                                          </p:val>
                                        </p:tav>
                                        <p:tav tm="100000">
                                          <p:val>
                                            <p:strVal val="#ppt_w"/>
                                          </p:val>
                                        </p:tav>
                                      </p:tavLst>
                                    </p:anim>
                                    <p:anim calcmode="lin" valueType="num">
                                      <p:cBhvr>
                                        <p:cTn id="60" dur="1000" fill="hold"/>
                                        <p:tgtEl>
                                          <p:spTgt spid="28"/>
                                        </p:tgtEl>
                                        <p:attrNameLst>
                                          <p:attrName>ppt_h</p:attrName>
                                        </p:attrNameLst>
                                      </p:cBhvr>
                                      <p:tavLst>
                                        <p:tav tm="0">
                                          <p:val>
                                            <p:fltVal val="0"/>
                                          </p:val>
                                        </p:tav>
                                        <p:tav tm="100000">
                                          <p:val>
                                            <p:strVal val="#ppt_h"/>
                                          </p:val>
                                        </p:tav>
                                      </p:tavLst>
                                    </p:anim>
                                    <p:anim calcmode="lin" valueType="num">
                                      <p:cBhvr>
                                        <p:cTn id="61" dur="1000" fill="hold"/>
                                        <p:tgtEl>
                                          <p:spTgt spid="28"/>
                                        </p:tgtEl>
                                        <p:attrNameLst>
                                          <p:attrName>style.rotation</p:attrName>
                                        </p:attrNameLst>
                                      </p:cBhvr>
                                      <p:tavLst>
                                        <p:tav tm="0">
                                          <p:val>
                                            <p:fltVal val="90"/>
                                          </p:val>
                                        </p:tav>
                                        <p:tav tm="100000">
                                          <p:val>
                                            <p:fltVal val="0"/>
                                          </p:val>
                                        </p:tav>
                                      </p:tavLst>
                                    </p:anim>
                                    <p:animEffect transition="in" filter="fade">
                                      <p:cBhvr>
                                        <p:cTn id="62" dur="1000"/>
                                        <p:tgtEl>
                                          <p:spTgt spid="28"/>
                                        </p:tgtEl>
                                      </p:cBhvr>
                                    </p:animEffect>
                                  </p:childTnLst>
                                </p:cTn>
                              </p:par>
                              <p:par>
                                <p:cTn id="63" presetID="31" presetClass="entr" presetSubtype="0" fill="hold" nodeType="withEffect">
                                  <p:stCondLst>
                                    <p:cond delay="500"/>
                                  </p:stCondLst>
                                  <p:childTnLst>
                                    <p:set>
                                      <p:cBhvr>
                                        <p:cTn id="64" dur="1" fill="hold">
                                          <p:stCondLst>
                                            <p:cond delay="0"/>
                                          </p:stCondLst>
                                        </p:cTn>
                                        <p:tgtEl>
                                          <p:spTgt spid="13"/>
                                        </p:tgtEl>
                                        <p:attrNameLst>
                                          <p:attrName>style.visibility</p:attrName>
                                        </p:attrNameLst>
                                      </p:cBhvr>
                                      <p:to>
                                        <p:strVal val="visible"/>
                                      </p:to>
                                    </p:set>
                                    <p:anim calcmode="lin" valueType="num">
                                      <p:cBhvr>
                                        <p:cTn id="65" dur="1000" fill="hold"/>
                                        <p:tgtEl>
                                          <p:spTgt spid="13"/>
                                        </p:tgtEl>
                                        <p:attrNameLst>
                                          <p:attrName>ppt_w</p:attrName>
                                        </p:attrNameLst>
                                      </p:cBhvr>
                                      <p:tavLst>
                                        <p:tav tm="0">
                                          <p:val>
                                            <p:fltVal val="0"/>
                                          </p:val>
                                        </p:tav>
                                        <p:tav tm="100000">
                                          <p:val>
                                            <p:strVal val="#ppt_w"/>
                                          </p:val>
                                        </p:tav>
                                      </p:tavLst>
                                    </p:anim>
                                    <p:anim calcmode="lin" valueType="num">
                                      <p:cBhvr>
                                        <p:cTn id="66" dur="1000" fill="hold"/>
                                        <p:tgtEl>
                                          <p:spTgt spid="13"/>
                                        </p:tgtEl>
                                        <p:attrNameLst>
                                          <p:attrName>ppt_h</p:attrName>
                                        </p:attrNameLst>
                                      </p:cBhvr>
                                      <p:tavLst>
                                        <p:tav tm="0">
                                          <p:val>
                                            <p:fltVal val="0"/>
                                          </p:val>
                                        </p:tav>
                                        <p:tav tm="100000">
                                          <p:val>
                                            <p:strVal val="#ppt_h"/>
                                          </p:val>
                                        </p:tav>
                                      </p:tavLst>
                                    </p:anim>
                                    <p:anim calcmode="lin" valueType="num">
                                      <p:cBhvr>
                                        <p:cTn id="67" dur="1000" fill="hold"/>
                                        <p:tgtEl>
                                          <p:spTgt spid="13"/>
                                        </p:tgtEl>
                                        <p:attrNameLst>
                                          <p:attrName>style.rotation</p:attrName>
                                        </p:attrNameLst>
                                      </p:cBhvr>
                                      <p:tavLst>
                                        <p:tav tm="0">
                                          <p:val>
                                            <p:fltVal val="90"/>
                                          </p:val>
                                        </p:tav>
                                        <p:tav tm="100000">
                                          <p:val>
                                            <p:fltVal val="0"/>
                                          </p:val>
                                        </p:tav>
                                      </p:tavLst>
                                    </p:anim>
                                    <p:animEffect transition="in" filter="fade">
                                      <p:cBhvr>
                                        <p:cTn id="68" dur="1000"/>
                                        <p:tgtEl>
                                          <p:spTgt spid="13"/>
                                        </p:tgtEl>
                                      </p:cBhvr>
                                    </p:animEffect>
                                  </p:childTnLst>
                                </p:cTn>
                              </p:par>
                              <p:par>
                                <p:cTn id="69" presetID="31" presetClass="entr" presetSubtype="0" fill="hold" nodeType="withEffect">
                                  <p:stCondLst>
                                    <p:cond delay="500"/>
                                  </p:stCondLst>
                                  <p:childTnLst>
                                    <p:set>
                                      <p:cBhvr>
                                        <p:cTn id="70" dur="1" fill="hold">
                                          <p:stCondLst>
                                            <p:cond delay="0"/>
                                          </p:stCondLst>
                                        </p:cTn>
                                        <p:tgtEl>
                                          <p:spTgt spid="29"/>
                                        </p:tgtEl>
                                        <p:attrNameLst>
                                          <p:attrName>style.visibility</p:attrName>
                                        </p:attrNameLst>
                                      </p:cBhvr>
                                      <p:to>
                                        <p:strVal val="visible"/>
                                      </p:to>
                                    </p:set>
                                    <p:anim calcmode="lin" valueType="num">
                                      <p:cBhvr>
                                        <p:cTn id="71" dur="1000" fill="hold"/>
                                        <p:tgtEl>
                                          <p:spTgt spid="29"/>
                                        </p:tgtEl>
                                        <p:attrNameLst>
                                          <p:attrName>ppt_w</p:attrName>
                                        </p:attrNameLst>
                                      </p:cBhvr>
                                      <p:tavLst>
                                        <p:tav tm="0">
                                          <p:val>
                                            <p:fltVal val="0"/>
                                          </p:val>
                                        </p:tav>
                                        <p:tav tm="100000">
                                          <p:val>
                                            <p:strVal val="#ppt_w"/>
                                          </p:val>
                                        </p:tav>
                                      </p:tavLst>
                                    </p:anim>
                                    <p:anim calcmode="lin" valueType="num">
                                      <p:cBhvr>
                                        <p:cTn id="72" dur="1000" fill="hold"/>
                                        <p:tgtEl>
                                          <p:spTgt spid="29"/>
                                        </p:tgtEl>
                                        <p:attrNameLst>
                                          <p:attrName>ppt_h</p:attrName>
                                        </p:attrNameLst>
                                      </p:cBhvr>
                                      <p:tavLst>
                                        <p:tav tm="0">
                                          <p:val>
                                            <p:fltVal val="0"/>
                                          </p:val>
                                        </p:tav>
                                        <p:tav tm="100000">
                                          <p:val>
                                            <p:strVal val="#ppt_h"/>
                                          </p:val>
                                        </p:tav>
                                      </p:tavLst>
                                    </p:anim>
                                    <p:anim calcmode="lin" valueType="num">
                                      <p:cBhvr>
                                        <p:cTn id="73" dur="1000" fill="hold"/>
                                        <p:tgtEl>
                                          <p:spTgt spid="29"/>
                                        </p:tgtEl>
                                        <p:attrNameLst>
                                          <p:attrName>style.rotation</p:attrName>
                                        </p:attrNameLst>
                                      </p:cBhvr>
                                      <p:tavLst>
                                        <p:tav tm="0">
                                          <p:val>
                                            <p:fltVal val="90"/>
                                          </p:val>
                                        </p:tav>
                                        <p:tav tm="100000">
                                          <p:val>
                                            <p:fltVal val="0"/>
                                          </p:val>
                                        </p:tav>
                                      </p:tavLst>
                                    </p:anim>
                                    <p:animEffect transition="in" filter="fade">
                                      <p:cBhvr>
                                        <p:cTn id="74"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0" grpId="0"/>
      <p:bldP spid="31" grpId="0"/>
      <p:bldP spid="32" grpId="0"/>
      <p:bldP spid="33" grpId="0"/>
      <p:bldP spid="3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0" y="-45412"/>
            <a:ext cx="10501810" cy="5617537"/>
            <a:chOff x="0" y="0"/>
            <a:chExt cx="3258404" cy="1742957"/>
          </a:xfrm>
        </p:grpSpPr>
        <p:sp>
          <p:nvSpPr>
            <p:cNvPr id="4" name="Freeform 4"/>
            <p:cNvSpPr/>
            <p:nvPr/>
          </p:nvSpPr>
          <p:spPr>
            <a:xfrm>
              <a:off x="0" y="0"/>
              <a:ext cx="3258403" cy="1742957"/>
            </a:xfrm>
            <a:custGeom>
              <a:avLst/>
              <a:gdLst/>
              <a:ahLst/>
              <a:cxnLst/>
              <a:rect l="l" t="t" r="r" b="b"/>
              <a:pathLst>
                <a:path w="3258403" h="1742957">
                  <a:moveTo>
                    <a:pt x="0" y="0"/>
                  </a:moveTo>
                  <a:lnTo>
                    <a:pt x="3258403" y="0"/>
                  </a:lnTo>
                  <a:lnTo>
                    <a:pt x="3258403" y="1742957"/>
                  </a:lnTo>
                  <a:lnTo>
                    <a:pt x="0" y="1742957"/>
                  </a:lnTo>
                  <a:close/>
                </a:path>
              </a:pathLst>
            </a:custGeom>
            <a:solidFill>
              <a:srgbClr val="62A64C"/>
            </a:solidFill>
            <a:ln w="180975">
              <a:solidFill>
                <a:srgbClr val="62A64C"/>
              </a:solidFill>
            </a:ln>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800"/>
                </a:lnSpc>
              </a:pPr>
              <a:endParaRPr dirty="0"/>
            </a:p>
          </p:txBody>
        </p:sp>
      </p:grpSp>
      <p:grpSp>
        <p:nvGrpSpPr>
          <p:cNvPr id="6" name="Group 6"/>
          <p:cNvGrpSpPr/>
          <p:nvPr/>
        </p:nvGrpSpPr>
        <p:grpSpPr>
          <a:xfrm>
            <a:off x="147510" y="121462"/>
            <a:ext cx="10193666" cy="5260685"/>
            <a:chOff x="0" y="0"/>
            <a:chExt cx="13591554" cy="7014247"/>
          </a:xfrm>
        </p:grpSpPr>
        <p:pic>
          <p:nvPicPr>
            <p:cNvPr id="7" name="Picture 7"/>
            <p:cNvPicPr>
              <a:picLocks noChangeAspect="1"/>
            </p:cNvPicPr>
            <p:nvPr/>
          </p:nvPicPr>
          <p:blipFill>
            <a:blip r:embed="rId3"/>
            <a:srcRect t="4126" b="4126"/>
            <a:stretch>
              <a:fillRect/>
            </a:stretch>
          </p:blipFill>
          <p:spPr>
            <a:xfrm>
              <a:off x="0" y="0"/>
              <a:ext cx="13591554" cy="7014247"/>
            </a:xfrm>
            <a:prstGeom prst="rect">
              <a:avLst/>
            </a:prstGeom>
          </p:spPr>
        </p:pic>
      </p:grpSp>
      <p:grpSp>
        <p:nvGrpSpPr>
          <p:cNvPr id="8" name="Group 8"/>
          <p:cNvGrpSpPr/>
          <p:nvPr/>
        </p:nvGrpSpPr>
        <p:grpSpPr>
          <a:xfrm>
            <a:off x="10501810" y="5572125"/>
            <a:ext cx="7786190" cy="4714875"/>
            <a:chOff x="0" y="0"/>
            <a:chExt cx="2050684" cy="1241778"/>
          </a:xfrm>
        </p:grpSpPr>
        <p:sp>
          <p:nvSpPr>
            <p:cNvPr id="9" name="Freeform 9"/>
            <p:cNvSpPr/>
            <p:nvPr/>
          </p:nvSpPr>
          <p:spPr>
            <a:xfrm>
              <a:off x="0" y="0"/>
              <a:ext cx="2050684" cy="1241778"/>
            </a:xfrm>
            <a:custGeom>
              <a:avLst/>
              <a:gdLst/>
              <a:ahLst/>
              <a:cxnLst/>
              <a:rect l="l" t="t" r="r" b="b"/>
              <a:pathLst>
                <a:path w="2050684" h="1241778">
                  <a:moveTo>
                    <a:pt x="0" y="0"/>
                  </a:moveTo>
                  <a:lnTo>
                    <a:pt x="2050684" y="0"/>
                  </a:lnTo>
                  <a:lnTo>
                    <a:pt x="2050684" y="1241778"/>
                  </a:lnTo>
                  <a:lnTo>
                    <a:pt x="0" y="1241778"/>
                  </a:lnTo>
                  <a:close/>
                </a:path>
              </a:pathLst>
            </a:custGeom>
            <a:solidFill>
              <a:srgbClr val="62A64C"/>
            </a:solidFill>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2800"/>
                </a:lnSpc>
              </a:pPr>
              <a:endParaRPr dirty="0"/>
            </a:p>
          </p:txBody>
        </p:sp>
      </p:grpSp>
      <p:grpSp>
        <p:nvGrpSpPr>
          <p:cNvPr id="11" name="Group 11"/>
          <p:cNvGrpSpPr/>
          <p:nvPr/>
        </p:nvGrpSpPr>
        <p:grpSpPr>
          <a:xfrm>
            <a:off x="10833971" y="1338478"/>
            <a:ext cx="144732" cy="144732"/>
            <a:chOff x="0" y="0"/>
            <a:chExt cx="812800" cy="812800"/>
          </a:xfrm>
        </p:grpSpPr>
        <p:sp>
          <p:nvSpPr>
            <p:cNvPr id="12" name="Freeform 1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ED957"/>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dirty="0"/>
            </a:p>
          </p:txBody>
        </p:sp>
      </p:grpSp>
      <p:grpSp>
        <p:nvGrpSpPr>
          <p:cNvPr id="14" name="Group 14"/>
          <p:cNvGrpSpPr/>
          <p:nvPr/>
        </p:nvGrpSpPr>
        <p:grpSpPr>
          <a:xfrm>
            <a:off x="10833971" y="2455932"/>
            <a:ext cx="144732" cy="144732"/>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ED957"/>
            </a:soli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dirty="0"/>
            </a:p>
          </p:txBody>
        </p:sp>
      </p:grpSp>
      <p:grpSp>
        <p:nvGrpSpPr>
          <p:cNvPr id="17" name="Group 17"/>
          <p:cNvGrpSpPr/>
          <p:nvPr/>
        </p:nvGrpSpPr>
        <p:grpSpPr>
          <a:xfrm>
            <a:off x="10833971" y="3573386"/>
            <a:ext cx="144732" cy="144732"/>
            <a:chOff x="0" y="0"/>
            <a:chExt cx="812800" cy="812800"/>
          </a:xfrm>
        </p:grpSpPr>
        <p:sp>
          <p:nvSpPr>
            <p:cNvPr id="18" name="Freeform 1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ED957"/>
            </a:solidFill>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dirty="0"/>
            </a:p>
          </p:txBody>
        </p:sp>
      </p:grpSp>
      <p:grpSp>
        <p:nvGrpSpPr>
          <p:cNvPr id="20" name="Group 20"/>
          <p:cNvGrpSpPr/>
          <p:nvPr/>
        </p:nvGrpSpPr>
        <p:grpSpPr>
          <a:xfrm>
            <a:off x="10833971" y="4793414"/>
            <a:ext cx="144732" cy="144732"/>
            <a:chOff x="0" y="0"/>
            <a:chExt cx="812800" cy="812800"/>
          </a:xfrm>
        </p:grpSpPr>
        <p:sp>
          <p:nvSpPr>
            <p:cNvPr id="21" name="Freeform 2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ED957"/>
            </a:solidFill>
          </p:spPr>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dirty="0"/>
            </a:p>
          </p:txBody>
        </p:sp>
      </p:grpSp>
      <p:sp>
        <p:nvSpPr>
          <p:cNvPr id="23" name="Freeform 23"/>
          <p:cNvSpPr/>
          <p:nvPr/>
        </p:nvSpPr>
        <p:spPr>
          <a:xfrm>
            <a:off x="10703011" y="5806761"/>
            <a:ext cx="7453875" cy="4220163"/>
          </a:xfrm>
          <a:custGeom>
            <a:avLst/>
            <a:gdLst/>
            <a:ahLst/>
            <a:cxnLst/>
            <a:rect l="l" t="t" r="r" b="b"/>
            <a:pathLst>
              <a:path w="7453875" h="4220163">
                <a:moveTo>
                  <a:pt x="0" y="0"/>
                </a:moveTo>
                <a:lnTo>
                  <a:pt x="7453875" y="0"/>
                </a:lnTo>
                <a:lnTo>
                  <a:pt x="7453875" y="4220163"/>
                </a:lnTo>
                <a:lnTo>
                  <a:pt x="0" y="4220163"/>
                </a:lnTo>
                <a:lnTo>
                  <a:pt x="0" y="0"/>
                </a:lnTo>
                <a:close/>
              </a:path>
            </a:pathLst>
          </a:custGeom>
          <a:blipFill>
            <a:blip r:embed="rId4"/>
            <a:stretch>
              <a:fillRect t="-16441" b="-16027"/>
            </a:stretch>
          </a:blipFill>
        </p:spPr>
      </p:sp>
      <p:sp>
        <p:nvSpPr>
          <p:cNvPr id="24" name="TextBox 24"/>
          <p:cNvSpPr txBox="1"/>
          <p:nvPr/>
        </p:nvSpPr>
        <p:spPr>
          <a:xfrm>
            <a:off x="443374" y="7039986"/>
            <a:ext cx="9615062" cy="1982313"/>
          </a:xfrm>
          <a:prstGeom prst="rect">
            <a:avLst/>
          </a:prstGeom>
        </p:spPr>
        <p:txBody>
          <a:bodyPr lIns="0" tIns="0" rIns="0" bIns="0" rtlCol="0" anchor="t">
            <a:spAutoFit/>
          </a:bodyPr>
          <a:lstStyle/>
          <a:p>
            <a:pPr algn="ctr">
              <a:lnSpc>
                <a:spcPts val="7461"/>
              </a:lnSpc>
            </a:pPr>
            <a:r>
              <a:rPr lang="en-US" sz="8290" u="sng" dirty="0">
                <a:solidFill>
                  <a:srgbClr val="62A64C"/>
                </a:solidFill>
                <a:latin typeface="Archivo Black"/>
              </a:rPr>
              <a:t>Links/Report evidence</a:t>
            </a:r>
          </a:p>
        </p:txBody>
      </p:sp>
      <p:sp>
        <p:nvSpPr>
          <p:cNvPr id="25" name="TextBox 25"/>
          <p:cNvSpPr txBox="1"/>
          <p:nvPr/>
        </p:nvSpPr>
        <p:spPr>
          <a:xfrm>
            <a:off x="10769362" y="305377"/>
            <a:ext cx="3965673" cy="606425"/>
          </a:xfrm>
          <a:prstGeom prst="rect">
            <a:avLst/>
          </a:prstGeom>
        </p:spPr>
        <p:txBody>
          <a:bodyPr lIns="0" tIns="0" rIns="0" bIns="0" rtlCol="0" anchor="t">
            <a:spAutoFit/>
          </a:bodyPr>
          <a:lstStyle/>
          <a:p>
            <a:pPr>
              <a:lnSpc>
                <a:spcPts val="4899"/>
              </a:lnSpc>
            </a:pPr>
            <a:r>
              <a:rPr lang="en-US" sz="3499" u="sng" dirty="0">
                <a:solidFill>
                  <a:srgbClr val="7ED957"/>
                </a:solidFill>
                <a:latin typeface="Kelin Eator Bold"/>
              </a:rPr>
              <a:t>Reports</a:t>
            </a:r>
          </a:p>
        </p:txBody>
      </p:sp>
      <p:sp>
        <p:nvSpPr>
          <p:cNvPr id="26" name="TextBox 26"/>
          <p:cNvSpPr txBox="1"/>
          <p:nvPr/>
        </p:nvSpPr>
        <p:spPr>
          <a:xfrm>
            <a:off x="11310865" y="914400"/>
            <a:ext cx="3226676" cy="538480"/>
          </a:xfrm>
          <a:prstGeom prst="rect">
            <a:avLst/>
          </a:prstGeom>
        </p:spPr>
        <p:txBody>
          <a:bodyPr lIns="0" tIns="0" rIns="0" bIns="0" rtlCol="0" anchor="t">
            <a:spAutoFit/>
          </a:bodyPr>
          <a:lstStyle/>
          <a:p>
            <a:pPr>
              <a:lnSpc>
                <a:spcPts val="3919"/>
              </a:lnSpc>
            </a:pPr>
            <a:r>
              <a:rPr lang="en-US" sz="2799" u="sng" dirty="0">
                <a:solidFill>
                  <a:srgbClr val="05FD00"/>
                </a:solidFill>
                <a:latin typeface="Alegreya Sans Bold"/>
              </a:rPr>
              <a:t>HINDU REPORT</a:t>
            </a:r>
          </a:p>
        </p:txBody>
      </p:sp>
      <p:sp>
        <p:nvSpPr>
          <p:cNvPr id="27" name="TextBox 27"/>
          <p:cNvSpPr txBox="1"/>
          <p:nvPr/>
        </p:nvSpPr>
        <p:spPr>
          <a:xfrm>
            <a:off x="11310865" y="1405255"/>
            <a:ext cx="5582245" cy="381335"/>
          </a:xfrm>
          <a:prstGeom prst="rect">
            <a:avLst/>
          </a:prstGeom>
        </p:spPr>
        <p:txBody>
          <a:bodyPr lIns="0" tIns="0" rIns="0" bIns="0" rtlCol="0" anchor="t">
            <a:spAutoFit/>
          </a:bodyPr>
          <a:lstStyle/>
          <a:p>
            <a:pPr>
              <a:lnSpc>
                <a:spcPts val="3131"/>
              </a:lnSpc>
            </a:pPr>
            <a:r>
              <a:rPr lang="en-US" sz="2236" u="sng" dirty="0">
                <a:solidFill>
                  <a:srgbClr val="7ED957"/>
                </a:solidFill>
                <a:latin typeface="Canva Sans"/>
                <a:hlinkClick r:id="rId5" tooltip="https://ebook.icar.gov.in/index.php/IndHort/article/download/90526/36912/232218"/>
              </a:rPr>
              <a:t>Problems people face with potted plants</a:t>
            </a:r>
          </a:p>
        </p:txBody>
      </p:sp>
      <p:sp>
        <p:nvSpPr>
          <p:cNvPr id="28" name="TextBox 28"/>
          <p:cNvSpPr txBox="1"/>
          <p:nvPr/>
        </p:nvSpPr>
        <p:spPr>
          <a:xfrm>
            <a:off x="11310865" y="3117089"/>
            <a:ext cx="5582245" cy="538480"/>
          </a:xfrm>
          <a:prstGeom prst="rect">
            <a:avLst/>
          </a:prstGeom>
        </p:spPr>
        <p:txBody>
          <a:bodyPr lIns="0" tIns="0" rIns="0" bIns="0" rtlCol="0" anchor="t">
            <a:spAutoFit/>
          </a:bodyPr>
          <a:lstStyle/>
          <a:p>
            <a:pPr>
              <a:lnSpc>
                <a:spcPts val="3919"/>
              </a:lnSpc>
            </a:pPr>
            <a:r>
              <a:rPr lang="en-US" sz="2799" u="sng" dirty="0">
                <a:solidFill>
                  <a:srgbClr val="05FD00"/>
                </a:solidFill>
                <a:latin typeface="Alegreya Sans Bold"/>
              </a:rPr>
              <a:t>GREEN MATTERS REPORT</a:t>
            </a:r>
          </a:p>
        </p:txBody>
      </p:sp>
      <p:sp>
        <p:nvSpPr>
          <p:cNvPr id="29" name="TextBox 29"/>
          <p:cNvSpPr txBox="1"/>
          <p:nvPr/>
        </p:nvSpPr>
        <p:spPr>
          <a:xfrm>
            <a:off x="11310865" y="3607945"/>
            <a:ext cx="5582245" cy="381335"/>
          </a:xfrm>
          <a:prstGeom prst="rect">
            <a:avLst/>
          </a:prstGeom>
        </p:spPr>
        <p:txBody>
          <a:bodyPr lIns="0" tIns="0" rIns="0" bIns="0" rtlCol="0" anchor="t">
            <a:spAutoFit/>
          </a:bodyPr>
          <a:lstStyle/>
          <a:p>
            <a:pPr>
              <a:lnSpc>
                <a:spcPts val="3131"/>
              </a:lnSpc>
            </a:pPr>
            <a:r>
              <a:rPr lang="en-US" sz="2236" u="sng" dirty="0">
                <a:solidFill>
                  <a:srgbClr val="7ED957"/>
                </a:solidFill>
                <a:latin typeface="Canva Sans"/>
                <a:hlinkClick r:id="rId6" tooltip="https://www.greenmatters.com/p/how-gardening-helps-environment"/>
              </a:rPr>
              <a:t>Benefits of Gardening</a:t>
            </a:r>
          </a:p>
        </p:txBody>
      </p:sp>
      <p:sp>
        <p:nvSpPr>
          <p:cNvPr id="30" name="TextBox 30"/>
          <p:cNvSpPr txBox="1"/>
          <p:nvPr/>
        </p:nvSpPr>
        <p:spPr>
          <a:xfrm>
            <a:off x="11310865" y="2015745"/>
            <a:ext cx="6168080" cy="538480"/>
          </a:xfrm>
          <a:prstGeom prst="rect">
            <a:avLst/>
          </a:prstGeom>
        </p:spPr>
        <p:txBody>
          <a:bodyPr lIns="0" tIns="0" rIns="0" bIns="0" rtlCol="0" anchor="t">
            <a:spAutoFit/>
          </a:bodyPr>
          <a:lstStyle/>
          <a:p>
            <a:pPr>
              <a:lnSpc>
                <a:spcPts val="3919"/>
              </a:lnSpc>
            </a:pPr>
            <a:r>
              <a:rPr lang="en-US" sz="2799" u="sng" dirty="0">
                <a:solidFill>
                  <a:srgbClr val="05FD00"/>
                </a:solidFill>
                <a:latin typeface="Alegreya Sans Bold"/>
              </a:rPr>
              <a:t>PLANT STRESS</a:t>
            </a:r>
          </a:p>
        </p:txBody>
      </p:sp>
      <p:sp>
        <p:nvSpPr>
          <p:cNvPr id="31" name="TextBox 31"/>
          <p:cNvSpPr txBox="1"/>
          <p:nvPr/>
        </p:nvSpPr>
        <p:spPr>
          <a:xfrm>
            <a:off x="11310865" y="2506600"/>
            <a:ext cx="6168080" cy="381335"/>
          </a:xfrm>
          <a:prstGeom prst="rect">
            <a:avLst/>
          </a:prstGeom>
        </p:spPr>
        <p:txBody>
          <a:bodyPr lIns="0" tIns="0" rIns="0" bIns="0" rtlCol="0" anchor="t">
            <a:spAutoFit/>
          </a:bodyPr>
          <a:lstStyle/>
          <a:p>
            <a:pPr>
              <a:lnSpc>
                <a:spcPts val="3131"/>
              </a:lnSpc>
            </a:pPr>
            <a:r>
              <a:rPr lang="en-US" sz="2236" u="sng" dirty="0">
                <a:solidFill>
                  <a:srgbClr val="7ED957"/>
                </a:solidFill>
                <a:latin typeface="Canva Sans"/>
                <a:hlinkClick r:id="rId7" tooltip="https://plantstress.com/the-pot-experiment/"/>
              </a:rPr>
              <a:t>Problems faced by plants being in a pot</a:t>
            </a:r>
          </a:p>
        </p:txBody>
      </p:sp>
      <p:sp>
        <p:nvSpPr>
          <p:cNvPr id="32" name="TextBox 32"/>
          <p:cNvSpPr txBox="1"/>
          <p:nvPr/>
        </p:nvSpPr>
        <p:spPr>
          <a:xfrm>
            <a:off x="11310865" y="4271310"/>
            <a:ext cx="6168080" cy="538480"/>
          </a:xfrm>
          <a:prstGeom prst="rect">
            <a:avLst/>
          </a:prstGeom>
        </p:spPr>
        <p:txBody>
          <a:bodyPr lIns="0" tIns="0" rIns="0" bIns="0" rtlCol="0" anchor="t">
            <a:spAutoFit/>
          </a:bodyPr>
          <a:lstStyle/>
          <a:p>
            <a:pPr>
              <a:lnSpc>
                <a:spcPts val="3919"/>
              </a:lnSpc>
            </a:pPr>
            <a:r>
              <a:rPr lang="en-US" sz="2799" u="sng" dirty="0">
                <a:solidFill>
                  <a:srgbClr val="05FD00"/>
                </a:solidFill>
                <a:latin typeface="Alegreya Sans Bold"/>
              </a:rPr>
              <a:t>BBC NEWS ARTICLE</a:t>
            </a:r>
          </a:p>
        </p:txBody>
      </p:sp>
      <p:sp>
        <p:nvSpPr>
          <p:cNvPr id="33" name="TextBox 33"/>
          <p:cNvSpPr txBox="1"/>
          <p:nvPr/>
        </p:nvSpPr>
        <p:spPr>
          <a:xfrm>
            <a:off x="11310865" y="4762165"/>
            <a:ext cx="6168080" cy="381335"/>
          </a:xfrm>
          <a:prstGeom prst="rect">
            <a:avLst/>
          </a:prstGeom>
        </p:spPr>
        <p:txBody>
          <a:bodyPr lIns="0" tIns="0" rIns="0" bIns="0" rtlCol="0" anchor="t">
            <a:spAutoFit/>
          </a:bodyPr>
          <a:lstStyle/>
          <a:p>
            <a:pPr>
              <a:lnSpc>
                <a:spcPts val="3131"/>
              </a:lnSpc>
            </a:pPr>
            <a:r>
              <a:rPr lang="en-US" sz="2236" u="sng" dirty="0">
                <a:solidFill>
                  <a:srgbClr val="7ED957"/>
                </a:solidFill>
                <a:latin typeface="Canva Sans"/>
                <a:hlinkClick r:id="rId8" tooltip="https://www.bbc.com/news/uk-50382388"/>
              </a:rPr>
              <a:t>Benefits of house plants/ indoor plants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sp>
        <p:nvSpPr>
          <p:cNvPr id="3" name="TextBox 3"/>
          <p:cNvSpPr txBox="1"/>
          <p:nvPr/>
        </p:nvSpPr>
        <p:spPr>
          <a:xfrm>
            <a:off x="-480300" y="2168266"/>
            <a:ext cx="18087242" cy="2564805"/>
          </a:xfrm>
          <a:prstGeom prst="rect">
            <a:avLst/>
          </a:prstGeom>
        </p:spPr>
        <p:txBody>
          <a:bodyPr lIns="0" tIns="0" rIns="0" bIns="0" rtlCol="0" anchor="t">
            <a:spAutoFit/>
          </a:bodyPr>
          <a:lstStyle/>
          <a:p>
            <a:pPr algn="ctr">
              <a:lnSpc>
                <a:spcPts val="20000"/>
              </a:lnSpc>
              <a:spcBef>
                <a:spcPct val="0"/>
              </a:spcBef>
            </a:pPr>
            <a:r>
              <a:rPr lang="en-US" sz="20000" dirty="0">
                <a:ln w="76200">
                  <a:solidFill>
                    <a:srgbClr val="92D050"/>
                  </a:solidFill>
                </a:ln>
                <a:solidFill>
                  <a:srgbClr val="00B050"/>
                </a:solidFill>
                <a:effectLst>
                  <a:reflection blurRad="6350" stA="53000" endA="300" endPos="35500" dir="5400000" sy="-90000" algn="bl" rotWithShape="0"/>
                </a:effectLst>
                <a:latin typeface="Bukhari Script Bold"/>
              </a:rPr>
              <a:t>Thank</a:t>
            </a:r>
          </a:p>
        </p:txBody>
      </p:sp>
      <p:sp>
        <p:nvSpPr>
          <p:cNvPr id="4" name="TextBox 4"/>
          <p:cNvSpPr txBox="1"/>
          <p:nvPr/>
        </p:nvSpPr>
        <p:spPr>
          <a:xfrm>
            <a:off x="3252863" y="4782866"/>
            <a:ext cx="11223552" cy="2564805"/>
          </a:xfrm>
          <a:prstGeom prst="rect">
            <a:avLst/>
          </a:prstGeom>
        </p:spPr>
        <p:txBody>
          <a:bodyPr lIns="0" tIns="0" rIns="0" bIns="0" rtlCol="0" anchor="t">
            <a:spAutoFit/>
          </a:bodyPr>
          <a:lstStyle/>
          <a:p>
            <a:pPr algn="ctr">
              <a:lnSpc>
                <a:spcPts val="20000"/>
              </a:lnSpc>
              <a:spcBef>
                <a:spcPct val="0"/>
              </a:spcBef>
            </a:pPr>
            <a:r>
              <a:rPr lang="en-US" sz="20000" dirty="0">
                <a:ln w="76200">
                  <a:solidFill>
                    <a:srgbClr val="92D050"/>
                  </a:solidFill>
                </a:ln>
                <a:solidFill>
                  <a:srgbClr val="00B050"/>
                </a:solidFill>
                <a:effectLst>
                  <a:reflection blurRad="6350" stA="53000" endA="300" endPos="35500" dir="5400000" sy="-90000" algn="bl" rotWithShape="0"/>
                </a:effectLst>
                <a:latin typeface="Bukhari Script Bold"/>
              </a:rPr>
              <a:t>you!</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sp>
        <p:nvSpPr>
          <p:cNvPr id="3" name="Freeform 3"/>
          <p:cNvSpPr/>
          <p:nvPr/>
        </p:nvSpPr>
        <p:spPr>
          <a:xfrm flipH="1" flipV="1">
            <a:off x="0" y="0"/>
            <a:ext cx="1345171" cy="1345171"/>
          </a:xfrm>
          <a:custGeom>
            <a:avLst/>
            <a:gdLst/>
            <a:ahLst/>
            <a:cxnLst/>
            <a:rect l="l" t="t" r="r" b="b"/>
            <a:pathLst>
              <a:path w="1345171" h="1345171">
                <a:moveTo>
                  <a:pt x="1345171" y="1345171"/>
                </a:moveTo>
                <a:lnTo>
                  <a:pt x="0" y="1345171"/>
                </a:lnTo>
                <a:lnTo>
                  <a:pt x="0" y="0"/>
                </a:lnTo>
                <a:lnTo>
                  <a:pt x="1345171" y="0"/>
                </a:lnTo>
                <a:lnTo>
                  <a:pt x="1345171" y="1345171"/>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5673416" y="7672416"/>
            <a:ext cx="2614584" cy="2614584"/>
          </a:xfrm>
          <a:custGeom>
            <a:avLst/>
            <a:gdLst/>
            <a:ahLst/>
            <a:cxnLst/>
            <a:rect l="l" t="t" r="r" b="b"/>
            <a:pathLst>
              <a:path w="2614584" h="2614584">
                <a:moveTo>
                  <a:pt x="0" y="0"/>
                </a:moveTo>
                <a:lnTo>
                  <a:pt x="2614584" y="0"/>
                </a:lnTo>
                <a:lnTo>
                  <a:pt x="2614584" y="2614584"/>
                </a:lnTo>
                <a:lnTo>
                  <a:pt x="0" y="2614584"/>
                </a:lnTo>
                <a:lnTo>
                  <a:pt x="0" y="0"/>
                </a:lnTo>
                <a:close/>
              </a:path>
            </a:pathLst>
          </a:custGeom>
          <a:blipFill>
            <a:blip r:embed="rId3">
              <a:alphaModFix amt="75000"/>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rot="11271">
            <a:off x="8747753" y="4861230"/>
            <a:ext cx="8704864" cy="4574810"/>
            <a:chOff x="0" y="0"/>
            <a:chExt cx="2443895" cy="1284380"/>
          </a:xfrm>
        </p:grpSpPr>
        <p:sp>
          <p:nvSpPr>
            <p:cNvPr id="6" name="Freeform 6"/>
            <p:cNvSpPr/>
            <p:nvPr/>
          </p:nvSpPr>
          <p:spPr>
            <a:xfrm>
              <a:off x="0" y="0"/>
              <a:ext cx="2443894" cy="1284380"/>
            </a:xfrm>
            <a:custGeom>
              <a:avLst/>
              <a:gdLst/>
              <a:ahLst/>
              <a:cxnLst/>
              <a:rect l="l" t="t" r="r" b="b"/>
              <a:pathLst>
                <a:path w="2443894" h="1284380">
                  <a:moveTo>
                    <a:pt x="0" y="0"/>
                  </a:moveTo>
                  <a:lnTo>
                    <a:pt x="2443894" y="0"/>
                  </a:lnTo>
                  <a:lnTo>
                    <a:pt x="2443894" y="1284380"/>
                  </a:lnTo>
                  <a:lnTo>
                    <a:pt x="0" y="1284380"/>
                  </a:lnTo>
                  <a:close/>
                </a:path>
              </a:pathLst>
            </a:custGeom>
            <a:solidFill>
              <a:srgbClr val="4C8F36"/>
            </a:solidFill>
            <a:ln w="95250">
              <a:solidFill>
                <a:srgbClr val="62A64C"/>
              </a:solidFill>
            </a:ln>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800"/>
                </a:lnSpc>
              </a:pPr>
              <a:endParaRPr dirty="0"/>
            </a:p>
          </p:txBody>
        </p:sp>
      </p:grpSp>
      <p:sp>
        <p:nvSpPr>
          <p:cNvPr id="8" name="Freeform 8"/>
          <p:cNvSpPr/>
          <p:nvPr/>
        </p:nvSpPr>
        <p:spPr>
          <a:xfrm>
            <a:off x="8923568" y="4986930"/>
            <a:ext cx="8423567" cy="4338137"/>
          </a:xfrm>
          <a:custGeom>
            <a:avLst/>
            <a:gdLst/>
            <a:ahLst/>
            <a:cxnLst/>
            <a:rect l="l" t="t" r="r" b="b"/>
            <a:pathLst>
              <a:path w="8423567" h="4338137">
                <a:moveTo>
                  <a:pt x="0" y="0"/>
                </a:moveTo>
                <a:lnTo>
                  <a:pt x="8423567" y="0"/>
                </a:lnTo>
                <a:lnTo>
                  <a:pt x="8423567" y="4338137"/>
                </a:lnTo>
                <a:lnTo>
                  <a:pt x="0" y="4338137"/>
                </a:lnTo>
                <a:lnTo>
                  <a:pt x="0" y="0"/>
                </a:lnTo>
                <a:close/>
              </a:path>
            </a:pathLst>
          </a:custGeom>
          <a:blipFill>
            <a:blip r:embed="rId5"/>
            <a:stretch>
              <a:fillRect/>
            </a:stretch>
          </a:blipFill>
        </p:spPr>
      </p:sp>
      <p:sp>
        <p:nvSpPr>
          <p:cNvPr id="9" name="TextBox 9"/>
          <p:cNvSpPr txBox="1"/>
          <p:nvPr/>
        </p:nvSpPr>
        <p:spPr>
          <a:xfrm>
            <a:off x="1345171" y="3045634"/>
            <a:ext cx="15914129" cy="1810712"/>
          </a:xfrm>
          <a:prstGeom prst="rect">
            <a:avLst/>
          </a:prstGeom>
        </p:spPr>
        <p:txBody>
          <a:bodyPr lIns="0" tIns="0" rIns="0" bIns="0" rtlCol="0" anchor="t">
            <a:spAutoFit/>
          </a:bodyPr>
          <a:lstStyle/>
          <a:p>
            <a:pPr>
              <a:lnSpc>
                <a:spcPts val="3621"/>
              </a:lnSpc>
              <a:spcBef>
                <a:spcPct val="0"/>
              </a:spcBef>
            </a:pPr>
            <a:r>
              <a:rPr lang="en-US" sz="2587" dirty="0">
                <a:solidFill>
                  <a:srgbClr val="FFFFFF"/>
                </a:solidFill>
                <a:latin typeface="Source Sans Pro"/>
              </a:rPr>
              <a:t>Potted plants indoors are very helpful in keeping indoors healthy and cool in this ever-changing weather. It is also said in an article from </a:t>
            </a:r>
            <a:r>
              <a:rPr lang="en-US" sz="2587" dirty="0">
                <a:solidFill>
                  <a:srgbClr val="7ED957"/>
                </a:solidFill>
                <a:latin typeface="Source Sans Pro Bold"/>
              </a:rPr>
              <a:t>The Hindu</a:t>
            </a:r>
            <a:r>
              <a:rPr lang="en-US" sz="2587" dirty="0">
                <a:solidFill>
                  <a:srgbClr val="FFFFFF"/>
                </a:solidFill>
                <a:latin typeface="Source Sans Pro"/>
              </a:rPr>
              <a:t> that the hobby of gardening has been booming across India amid the pandemic. But it still has the following challenges:</a:t>
            </a:r>
          </a:p>
          <a:p>
            <a:pPr>
              <a:lnSpc>
                <a:spcPts val="3621"/>
              </a:lnSpc>
              <a:spcBef>
                <a:spcPct val="0"/>
              </a:spcBef>
            </a:pPr>
            <a:endParaRPr lang="en-US" sz="2587" dirty="0">
              <a:solidFill>
                <a:srgbClr val="FFFFFF"/>
              </a:solidFill>
              <a:latin typeface="Source Sans Pro"/>
            </a:endParaRPr>
          </a:p>
        </p:txBody>
      </p:sp>
      <p:sp>
        <p:nvSpPr>
          <p:cNvPr id="10" name="TextBox 10"/>
          <p:cNvSpPr txBox="1"/>
          <p:nvPr/>
        </p:nvSpPr>
        <p:spPr>
          <a:xfrm>
            <a:off x="3682420" y="1238263"/>
            <a:ext cx="10923160" cy="1453093"/>
          </a:xfrm>
          <a:prstGeom prst="rect">
            <a:avLst/>
          </a:prstGeom>
        </p:spPr>
        <p:txBody>
          <a:bodyPr lIns="0" tIns="0" rIns="0" bIns="0" rtlCol="0" anchor="t">
            <a:spAutoFit/>
          </a:bodyPr>
          <a:lstStyle/>
          <a:p>
            <a:pPr>
              <a:lnSpc>
                <a:spcPts val="11308"/>
              </a:lnSpc>
            </a:pPr>
            <a:r>
              <a:rPr lang="en-US" sz="9833" u="sng" dirty="0">
                <a:solidFill>
                  <a:srgbClr val="FFFFFF"/>
                </a:solidFill>
                <a:latin typeface="Roboto Bold"/>
              </a:rPr>
              <a:t>Problem statement</a:t>
            </a:r>
          </a:p>
        </p:txBody>
      </p:sp>
      <p:grpSp>
        <p:nvGrpSpPr>
          <p:cNvPr id="11" name="Group 11"/>
          <p:cNvGrpSpPr/>
          <p:nvPr/>
        </p:nvGrpSpPr>
        <p:grpSpPr>
          <a:xfrm>
            <a:off x="15443485" y="-1344023"/>
            <a:ext cx="4033217" cy="4033217"/>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C8F36">
                <a:alpha val="49804"/>
              </a:srgbClr>
            </a:solidFill>
          </p:spPr>
        </p:sp>
      </p:grpSp>
      <p:sp>
        <p:nvSpPr>
          <p:cNvPr id="13" name="TextBox 13"/>
          <p:cNvSpPr txBox="1"/>
          <p:nvPr/>
        </p:nvSpPr>
        <p:spPr>
          <a:xfrm>
            <a:off x="1345171" y="5076825"/>
            <a:ext cx="5821577" cy="2380615"/>
          </a:xfrm>
          <a:prstGeom prst="rect">
            <a:avLst/>
          </a:prstGeom>
        </p:spPr>
        <p:txBody>
          <a:bodyPr lIns="0" tIns="0" rIns="0" bIns="0" rtlCol="0" anchor="t">
            <a:spAutoFit/>
          </a:bodyPr>
          <a:lstStyle/>
          <a:p>
            <a:pPr marL="734059" lvl="1" indent="-367030">
              <a:lnSpc>
                <a:spcPts val="4759"/>
              </a:lnSpc>
              <a:buFont typeface="Arial"/>
              <a:buChar char="•"/>
            </a:pPr>
            <a:r>
              <a:rPr lang="en-US" sz="3399" dirty="0">
                <a:solidFill>
                  <a:srgbClr val="7ED957"/>
                </a:solidFill>
                <a:latin typeface="Canva Sans"/>
              </a:rPr>
              <a:t>root restriction</a:t>
            </a:r>
          </a:p>
          <a:p>
            <a:pPr marL="734059" lvl="1" indent="-367030">
              <a:lnSpc>
                <a:spcPts val="4759"/>
              </a:lnSpc>
              <a:buFont typeface="Arial"/>
              <a:buChar char="•"/>
            </a:pPr>
            <a:r>
              <a:rPr lang="en-US" sz="3399" dirty="0">
                <a:solidFill>
                  <a:srgbClr val="7ED957"/>
                </a:solidFill>
                <a:latin typeface="Canva Sans"/>
              </a:rPr>
              <a:t>pest and diseases</a:t>
            </a:r>
          </a:p>
          <a:p>
            <a:pPr marL="734059" lvl="1" indent="-367030">
              <a:lnSpc>
                <a:spcPts val="4759"/>
              </a:lnSpc>
              <a:buFont typeface="Arial"/>
              <a:buChar char="•"/>
            </a:pPr>
            <a:r>
              <a:rPr lang="en-US" sz="3399" dirty="0">
                <a:solidFill>
                  <a:srgbClr val="7ED957"/>
                </a:solidFill>
                <a:latin typeface="Canva Sans"/>
              </a:rPr>
              <a:t>waterlogging, etc.</a:t>
            </a:r>
          </a:p>
          <a:p>
            <a:pPr>
              <a:lnSpc>
                <a:spcPts val="4759"/>
              </a:lnSpc>
            </a:pPr>
            <a:endParaRPr lang="en-US" sz="3399" dirty="0">
              <a:solidFill>
                <a:srgbClr val="7ED957"/>
              </a:solidFill>
              <a:latin typeface="Canva San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par>
                                <p:cTn id="8" presetID="6" presetClass="entr" presetSubtype="16"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ircle(in)">
                                      <p:cBhvr>
                                        <p:cTn id="1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1028700" y="1028700"/>
            <a:ext cx="16230600" cy="8229600"/>
            <a:chOff x="0" y="0"/>
            <a:chExt cx="3774616" cy="1913890"/>
          </a:xfrm>
        </p:grpSpPr>
        <p:sp>
          <p:nvSpPr>
            <p:cNvPr id="4" name="Freeform 4"/>
            <p:cNvSpPr/>
            <p:nvPr/>
          </p:nvSpPr>
          <p:spPr>
            <a:xfrm>
              <a:off x="0" y="0"/>
              <a:ext cx="3774617" cy="1913890"/>
            </a:xfrm>
            <a:custGeom>
              <a:avLst/>
              <a:gdLst/>
              <a:ahLst/>
              <a:cxnLst/>
              <a:rect l="l" t="t" r="r" b="b"/>
              <a:pathLst>
                <a:path w="3774617" h="1913890">
                  <a:moveTo>
                    <a:pt x="0" y="0"/>
                  </a:moveTo>
                  <a:lnTo>
                    <a:pt x="3774617" y="0"/>
                  </a:lnTo>
                  <a:lnTo>
                    <a:pt x="3774617" y="1913890"/>
                  </a:lnTo>
                  <a:lnTo>
                    <a:pt x="0" y="1913890"/>
                  </a:lnTo>
                  <a:close/>
                </a:path>
              </a:pathLst>
            </a:custGeom>
            <a:solidFill>
              <a:srgbClr val="1E2C25">
                <a:alpha val="69804"/>
              </a:srgbClr>
            </a:solidFill>
          </p:spPr>
        </p:sp>
      </p:grpSp>
      <p:sp>
        <p:nvSpPr>
          <p:cNvPr id="5" name="Freeform 5"/>
          <p:cNvSpPr/>
          <p:nvPr/>
        </p:nvSpPr>
        <p:spPr>
          <a:xfrm flipH="1" flipV="1">
            <a:off x="0" y="0"/>
            <a:ext cx="2614584" cy="2614584"/>
          </a:xfrm>
          <a:custGeom>
            <a:avLst/>
            <a:gdLst/>
            <a:ahLst/>
            <a:cxnLst/>
            <a:rect l="l" t="t" r="r" b="b"/>
            <a:pathLst>
              <a:path w="2614584" h="2614584">
                <a:moveTo>
                  <a:pt x="2614584" y="2614584"/>
                </a:moveTo>
                <a:lnTo>
                  <a:pt x="0" y="2614584"/>
                </a:lnTo>
                <a:lnTo>
                  <a:pt x="0" y="0"/>
                </a:lnTo>
                <a:lnTo>
                  <a:pt x="2614584" y="0"/>
                </a:lnTo>
                <a:lnTo>
                  <a:pt x="2614584" y="2614584"/>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5673416" y="7672416"/>
            <a:ext cx="2614584" cy="2614584"/>
          </a:xfrm>
          <a:custGeom>
            <a:avLst/>
            <a:gdLst/>
            <a:ahLst/>
            <a:cxnLst/>
            <a:rect l="l" t="t" r="r" b="b"/>
            <a:pathLst>
              <a:path w="2614584" h="2614584">
                <a:moveTo>
                  <a:pt x="0" y="0"/>
                </a:moveTo>
                <a:lnTo>
                  <a:pt x="2614584" y="0"/>
                </a:lnTo>
                <a:lnTo>
                  <a:pt x="2614584" y="2614584"/>
                </a:lnTo>
                <a:lnTo>
                  <a:pt x="0" y="26145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1625450" y="6080330"/>
            <a:ext cx="989135" cy="989135"/>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C8F36">
                <a:alpha val="49804"/>
              </a:srgbClr>
            </a:solidFill>
          </p:spPr>
        </p:sp>
      </p:grpSp>
      <p:grpSp>
        <p:nvGrpSpPr>
          <p:cNvPr id="9" name="Group 9"/>
          <p:cNvGrpSpPr/>
          <p:nvPr/>
        </p:nvGrpSpPr>
        <p:grpSpPr>
          <a:xfrm>
            <a:off x="6848051" y="200438"/>
            <a:ext cx="989135" cy="989135"/>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C8F36">
                <a:alpha val="49804"/>
              </a:srgbClr>
            </a:solidFill>
          </p:spPr>
        </p:sp>
      </p:grpSp>
      <p:sp>
        <p:nvSpPr>
          <p:cNvPr id="11" name="TextBox 11"/>
          <p:cNvSpPr txBox="1"/>
          <p:nvPr/>
        </p:nvSpPr>
        <p:spPr>
          <a:xfrm>
            <a:off x="5408883" y="1658984"/>
            <a:ext cx="7836708" cy="1203325"/>
          </a:xfrm>
          <a:prstGeom prst="rect">
            <a:avLst/>
          </a:prstGeom>
        </p:spPr>
        <p:txBody>
          <a:bodyPr lIns="0" tIns="0" rIns="0" bIns="0" rtlCol="0" anchor="t">
            <a:spAutoFit/>
          </a:bodyPr>
          <a:lstStyle/>
          <a:p>
            <a:pPr algn="ctr">
              <a:lnSpc>
                <a:spcPts val="9799"/>
              </a:lnSpc>
              <a:spcBef>
                <a:spcPct val="0"/>
              </a:spcBef>
            </a:pPr>
            <a:r>
              <a:rPr lang="en-US" sz="6999" u="sng" dirty="0">
                <a:solidFill>
                  <a:srgbClr val="B5FF7A"/>
                </a:solidFill>
                <a:latin typeface="Roboto Bold"/>
              </a:rPr>
              <a:t>WHY SOLVE IT</a:t>
            </a:r>
          </a:p>
        </p:txBody>
      </p:sp>
      <p:grpSp>
        <p:nvGrpSpPr>
          <p:cNvPr id="12" name="Group 12"/>
          <p:cNvGrpSpPr/>
          <p:nvPr/>
        </p:nvGrpSpPr>
        <p:grpSpPr>
          <a:xfrm>
            <a:off x="15673416" y="5908104"/>
            <a:ext cx="989135" cy="989135"/>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C8F36">
                <a:alpha val="49804"/>
              </a:srgbClr>
            </a:solidFill>
          </p:spPr>
        </p:sp>
      </p:grpSp>
      <p:grpSp>
        <p:nvGrpSpPr>
          <p:cNvPr id="14" name="Group 14"/>
          <p:cNvGrpSpPr/>
          <p:nvPr/>
        </p:nvGrpSpPr>
        <p:grpSpPr>
          <a:xfrm>
            <a:off x="-848613" y="7241691"/>
            <a:ext cx="4033217" cy="4033217"/>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C8F36">
                <a:alpha val="9804"/>
              </a:srgbClr>
            </a:solidFill>
          </p:spPr>
        </p:sp>
      </p:grpSp>
      <p:grpSp>
        <p:nvGrpSpPr>
          <p:cNvPr id="16" name="Group 16"/>
          <p:cNvGrpSpPr/>
          <p:nvPr/>
        </p:nvGrpSpPr>
        <p:grpSpPr>
          <a:xfrm>
            <a:off x="15103395" y="-987909"/>
            <a:ext cx="4033217" cy="4033217"/>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C8F36">
                <a:alpha val="9804"/>
              </a:srgbClr>
            </a:solidFill>
          </p:spPr>
        </p:sp>
      </p:grpSp>
      <p:grpSp>
        <p:nvGrpSpPr>
          <p:cNvPr id="18" name="Group 18"/>
          <p:cNvGrpSpPr/>
          <p:nvPr/>
        </p:nvGrpSpPr>
        <p:grpSpPr>
          <a:xfrm>
            <a:off x="12743566" y="1028700"/>
            <a:ext cx="1593306" cy="1593306"/>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C8F36">
                <a:alpha val="9804"/>
              </a:srgbClr>
            </a:solidFill>
          </p:spPr>
        </p:sp>
      </p:grpSp>
      <p:grpSp>
        <p:nvGrpSpPr>
          <p:cNvPr id="20" name="Group 20"/>
          <p:cNvGrpSpPr/>
          <p:nvPr/>
        </p:nvGrpSpPr>
        <p:grpSpPr>
          <a:xfrm>
            <a:off x="4475825" y="7241691"/>
            <a:ext cx="1593306" cy="1593306"/>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C8F36">
                <a:alpha val="9804"/>
              </a:srgbClr>
            </a:solidFill>
          </p:spPr>
        </p:sp>
      </p:grpSp>
      <p:sp>
        <p:nvSpPr>
          <p:cNvPr id="23" name="Freeform 23"/>
          <p:cNvSpPr/>
          <p:nvPr/>
        </p:nvSpPr>
        <p:spPr>
          <a:xfrm rot="14321">
            <a:off x="13358008" y="2644641"/>
            <a:ext cx="4375624" cy="7516059"/>
          </a:xfrm>
          <a:custGeom>
            <a:avLst/>
            <a:gdLst/>
            <a:ahLst/>
            <a:cxnLst/>
            <a:rect l="l" t="t" r="r" b="b"/>
            <a:pathLst>
              <a:path w="1871747" h="3215122">
                <a:moveTo>
                  <a:pt x="0" y="0"/>
                </a:moveTo>
                <a:lnTo>
                  <a:pt x="1871747" y="0"/>
                </a:lnTo>
                <a:lnTo>
                  <a:pt x="1871747" y="3215122"/>
                </a:lnTo>
                <a:lnTo>
                  <a:pt x="0" y="3215122"/>
                </a:lnTo>
                <a:close/>
              </a:path>
            </a:pathLst>
          </a:custGeom>
          <a:solidFill>
            <a:srgbClr val="7ED957"/>
          </a:solidFill>
        </p:spPr>
      </p:sp>
      <p:sp>
        <p:nvSpPr>
          <p:cNvPr id="25" name="Freeform 25"/>
          <p:cNvSpPr/>
          <p:nvPr/>
        </p:nvSpPr>
        <p:spPr>
          <a:xfrm rot="18164">
            <a:off x="13453204" y="2737310"/>
            <a:ext cx="4138324" cy="6933804"/>
          </a:xfrm>
          <a:custGeom>
            <a:avLst/>
            <a:gdLst/>
            <a:ahLst/>
            <a:cxnLst/>
            <a:rect l="l" t="t" r="r" b="b"/>
            <a:pathLst>
              <a:path w="4138324" h="6933804">
                <a:moveTo>
                  <a:pt x="0" y="0"/>
                </a:moveTo>
                <a:lnTo>
                  <a:pt x="4138324" y="0"/>
                </a:lnTo>
                <a:lnTo>
                  <a:pt x="4138324" y="6933804"/>
                </a:lnTo>
                <a:lnTo>
                  <a:pt x="0" y="6933804"/>
                </a:lnTo>
                <a:lnTo>
                  <a:pt x="0" y="0"/>
                </a:lnTo>
                <a:close/>
              </a:path>
            </a:pathLst>
          </a:custGeom>
          <a:blipFill>
            <a:blip r:embed="rId5"/>
            <a:stretch>
              <a:fillRect/>
            </a:stretch>
          </a:blipFill>
        </p:spPr>
      </p:sp>
      <p:grpSp>
        <p:nvGrpSpPr>
          <p:cNvPr id="26" name="Group 26"/>
          <p:cNvGrpSpPr/>
          <p:nvPr/>
        </p:nvGrpSpPr>
        <p:grpSpPr>
          <a:xfrm rot="-238107">
            <a:off x="12418908" y="173952"/>
            <a:ext cx="5684954" cy="2266680"/>
            <a:chOff x="0" y="0"/>
            <a:chExt cx="2567676" cy="1023773"/>
          </a:xfrm>
        </p:grpSpPr>
        <p:sp>
          <p:nvSpPr>
            <p:cNvPr id="27" name="Freeform 27"/>
            <p:cNvSpPr/>
            <p:nvPr/>
          </p:nvSpPr>
          <p:spPr>
            <a:xfrm>
              <a:off x="0" y="0"/>
              <a:ext cx="2567676" cy="1023773"/>
            </a:xfrm>
            <a:custGeom>
              <a:avLst/>
              <a:gdLst/>
              <a:ahLst/>
              <a:cxnLst/>
              <a:rect l="l" t="t" r="r" b="b"/>
              <a:pathLst>
                <a:path w="2567676" h="1023773">
                  <a:moveTo>
                    <a:pt x="0" y="0"/>
                  </a:moveTo>
                  <a:lnTo>
                    <a:pt x="2567676" y="0"/>
                  </a:lnTo>
                  <a:lnTo>
                    <a:pt x="2567676" y="1023773"/>
                  </a:lnTo>
                  <a:lnTo>
                    <a:pt x="0" y="1023773"/>
                  </a:lnTo>
                  <a:close/>
                </a:path>
              </a:pathLst>
            </a:custGeom>
            <a:solidFill>
              <a:srgbClr val="7ED957"/>
            </a:solidFill>
            <a:ln w="38100">
              <a:solidFill>
                <a:srgbClr val="4C8F36"/>
              </a:solidFill>
            </a:ln>
          </p:spPr>
        </p:sp>
        <p:sp>
          <p:nvSpPr>
            <p:cNvPr id="28" name="TextBox 28"/>
            <p:cNvSpPr txBox="1"/>
            <p:nvPr/>
          </p:nvSpPr>
          <p:spPr>
            <a:xfrm>
              <a:off x="0" y="-47625"/>
              <a:ext cx="812800" cy="860425"/>
            </a:xfrm>
            <a:prstGeom prst="rect">
              <a:avLst/>
            </a:prstGeom>
          </p:spPr>
          <p:txBody>
            <a:bodyPr lIns="29623" tIns="29623" rIns="29623" bIns="29623" rtlCol="0" anchor="ctr"/>
            <a:lstStyle/>
            <a:p>
              <a:pPr algn="ctr">
                <a:lnSpc>
                  <a:spcPts val="2800"/>
                </a:lnSpc>
              </a:pPr>
              <a:endParaRPr dirty="0"/>
            </a:p>
          </p:txBody>
        </p:sp>
      </p:grpSp>
      <p:sp>
        <p:nvSpPr>
          <p:cNvPr id="29" name="Freeform 29"/>
          <p:cNvSpPr/>
          <p:nvPr/>
        </p:nvSpPr>
        <p:spPr>
          <a:xfrm rot="-265782">
            <a:off x="12503504" y="241117"/>
            <a:ext cx="5533518" cy="1594238"/>
          </a:xfrm>
          <a:custGeom>
            <a:avLst/>
            <a:gdLst/>
            <a:ahLst/>
            <a:cxnLst/>
            <a:rect l="l" t="t" r="r" b="b"/>
            <a:pathLst>
              <a:path w="5533518" h="1594238">
                <a:moveTo>
                  <a:pt x="0" y="0"/>
                </a:moveTo>
                <a:lnTo>
                  <a:pt x="5533519" y="0"/>
                </a:lnTo>
                <a:lnTo>
                  <a:pt x="5533519" y="1594239"/>
                </a:lnTo>
                <a:lnTo>
                  <a:pt x="0" y="1594239"/>
                </a:lnTo>
                <a:lnTo>
                  <a:pt x="0" y="0"/>
                </a:lnTo>
                <a:close/>
              </a:path>
            </a:pathLst>
          </a:custGeom>
          <a:blipFill>
            <a:blip r:embed="rId6"/>
            <a:stretch>
              <a:fillRect/>
            </a:stretch>
          </a:blipFill>
        </p:spPr>
      </p:sp>
      <p:sp>
        <p:nvSpPr>
          <p:cNvPr id="31" name="Freeform 31"/>
          <p:cNvSpPr/>
          <p:nvPr/>
        </p:nvSpPr>
        <p:spPr>
          <a:xfrm rot="125198">
            <a:off x="590180" y="207173"/>
            <a:ext cx="5742291" cy="2639063"/>
          </a:xfrm>
          <a:custGeom>
            <a:avLst/>
            <a:gdLst/>
            <a:ahLst/>
            <a:cxnLst/>
            <a:rect l="l" t="t" r="r" b="b"/>
            <a:pathLst>
              <a:path w="2822871" h="1297345">
                <a:moveTo>
                  <a:pt x="0" y="0"/>
                </a:moveTo>
                <a:lnTo>
                  <a:pt x="2822871" y="0"/>
                </a:lnTo>
                <a:lnTo>
                  <a:pt x="2822871" y="1297345"/>
                </a:lnTo>
                <a:lnTo>
                  <a:pt x="0" y="1297345"/>
                </a:lnTo>
                <a:close/>
              </a:path>
            </a:pathLst>
          </a:custGeom>
          <a:solidFill>
            <a:srgbClr val="7ED957"/>
          </a:solidFill>
          <a:ln w="38100">
            <a:solidFill>
              <a:srgbClr val="4C8F36"/>
            </a:solidFill>
          </a:ln>
        </p:spPr>
      </p:sp>
      <p:sp>
        <p:nvSpPr>
          <p:cNvPr id="33" name="Freeform 33"/>
          <p:cNvSpPr/>
          <p:nvPr/>
        </p:nvSpPr>
        <p:spPr>
          <a:xfrm rot="125198">
            <a:off x="715226" y="357166"/>
            <a:ext cx="5344200" cy="2131765"/>
          </a:xfrm>
          <a:custGeom>
            <a:avLst/>
            <a:gdLst/>
            <a:ahLst/>
            <a:cxnLst/>
            <a:rect l="l" t="t" r="r" b="b"/>
            <a:pathLst>
              <a:path w="5344200" h="2131765">
                <a:moveTo>
                  <a:pt x="0" y="0"/>
                </a:moveTo>
                <a:lnTo>
                  <a:pt x="5344201" y="0"/>
                </a:lnTo>
                <a:lnTo>
                  <a:pt x="5344201" y="2131765"/>
                </a:lnTo>
                <a:lnTo>
                  <a:pt x="0" y="2131765"/>
                </a:lnTo>
                <a:lnTo>
                  <a:pt x="0" y="0"/>
                </a:lnTo>
                <a:close/>
              </a:path>
            </a:pathLst>
          </a:custGeom>
          <a:blipFill>
            <a:blip r:embed="rId7"/>
            <a:stretch>
              <a:fillRect l="-292" t="-7157"/>
            </a:stretch>
          </a:blipFill>
        </p:spPr>
      </p:sp>
      <p:sp>
        <p:nvSpPr>
          <p:cNvPr id="34" name="TextBox 34"/>
          <p:cNvSpPr txBox="1"/>
          <p:nvPr/>
        </p:nvSpPr>
        <p:spPr>
          <a:xfrm>
            <a:off x="4773948" y="3088528"/>
            <a:ext cx="8159241" cy="5955030"/>
          </a:xfrm>
          <a:prstGeom prst="rect">
            <a:avLst/>
          </a:prstGeom>
        </p:spPr>
        <p:txBody>
          <a:bodyPr lIns="0" tIns="0" rIns="0" bIns="0" rtlCol="0" anchor="t">
            <a:spAutoFit/>
          </a:bodyPr>
          <a:lstStyle/>
          <a:p>
            <a:pPr algn="just">
              <a:lnSpc>
                <a:spcPts val="2520"/>
              </a:lnSpc>
            </a:pPr>
            <a:r>
              <a:rPr lang="en-US" sz="1800" dirty="0">
                <a:solidFill>
                  <a:srgbClr val="FFFFFF"/>
                </a:solidFill>
                <a:latin typeface="Canva Sans"/>
              </a:rPr>
              <a:t>Here are some reports on how gardening help with environmental issues:</a:t>
            </a:r>
          </a:p>
          <a:p>
            <a:pPr marL="388622" lvl="1" indent="-194311">
              <a:lnSpc>
                <a:spcPts val="2520"/>
              </a:lnSpc>
              <a:buFont typeface="Arial"/>
              <a:buChar char="•"/>
            </a:pPr>
            <a:r>
              <a:rPr lang="en-US" sz="1800" dirty="0">
                <a:solidFill>
                  <a:srgbClr val="FFFFFF"/>
                </a:solidFill>
                <a:latin typeface="Canva Sans"/>
              </a:rPr>
              <a:t>According to Green Matters, gardening can also provide food security, biodiversity, and mental health benefits for the gardener and their communities.</a:t>
            </a:r>
          </a:p>
          <a:p>
            <a:pPr marL="388622" lvl="1" indent="-194311" algn="just">
              <a:lnSpc>
                <a:spcPts val="2520"/>
              </a:lnSpc>
              <a:buFont typeface="Arial"/>
              <a:buChar char="•"/>
            </a:pPr>
            <a:r>
              <a:rPr lang="en-US" sz="1800" dirty="0">
                <a:solidFill>
                  <a:srgbClr val="FFFFFF"/>
                </a:solidFill>
                <a:latin typeface="Canva Sans"/>
              </a:rPr>
              <a:t>According to National Wildlife Federation (NWF), gardening for climate change can help the environment by reducing carbon pollution, creating wildlife habitats, conserving water, and promoting native plants.</a:t>
            </a:r>
          </a:p>
          <a:p>
            <a:pPr marL="388622" lvl="1" indent="-194311" algn="just">
              <a:lnSpc>
                <a:spcPts val="2520"/>
              </a:lnSpc>
              <a:buFont typeface="Arial"/>
              <a:buChar char="•"/>
            </a:pPr>
            <a:r>
              <a:rPr lang="en-US" sz="1800" dirty="0">
                <a:solidFill>
                  <a:srgbClr val="FFFFFF"/>
                </a:solidFill>
                <a:latin typeface="Canva Sans"/>
              </a:rPr>
              <a:t>According to Tom’s Guide, balcony gardening can help the environment by improving air quality, reducing noise pollution, lowering energy consumption, and enhancing urban aesthetics. Balcony gardeners can also grow their own herbs, vegetables, and fruits, which can reduce their carbon footprint and food waste.</a:t>
            </a:r>
          </a:p>
          <a:p>
            <a:pPr marL="388622" lvl="1" indent="-194311" algn="just">
              <a:lnSpc>
                <a:spcPts val="2520"/>
              </a:lnSpc>
              <a:buFont typeface="Arial"/>
              <a:buChar char="•"/>
            </a:pPr>
            <a:r>
              <a:rPr lang="en-US" sz="1800" dirty="0">
                <a:solidFill>
                  <a:srgbClr val="FFFFFF"/>
                </a:solidFill>
                <a:latin typeface="Canva Sans"/>
              </a:rPr>
              <a:t>According to BBC News, houseplants can help the environment by removing significant amounts of CO2 in a room, depending on the type of plant, how many plants there are, and how well they are maintained. Houseplants can also improve indoor air quality by filtering out harmful chemicals, bacteria, or dust particles.</a:t>
            </a:r>
          </a:p>
          <a:p>
            <a:pPr algn="just">
              <a:lnSpc>
                <a:spcPts val="2520"/>
              </a:lnSpc>
            </a:pPr>
            <a:endParaRPr lang="en-US" sz="1800" dirty="0">
              <a:solidFill>
                <a:srgbClr val="FFFFFF"/>
              </a:solidFill>
              <a:latin typeface="Canva Sans"/>
            </a:endParaRPr>
          </a:p>
        </p:txBody>
      </p:sp>
      <p:sp>
        <p:nvSpPr>
          <p:cNvPr id="36" name="Freeform 36"/>
          <p:cNvSpPr/>
          <p:nvPr/>
        </p:nvSpPr>
        <p:spPr>
          <a:xfrm rot="21403696">
            <a:off x="212080" y="3499836"/>
            <a:ext cx="4375624" cy="5805670"/>
          </a:xfrm>
          <a:custGeom>
            <a:avLst/>
            <a:gdLst/>
            <a:ahLst/>
            <a:cxnLst/>
            <a:rect l="l" t="t" r="r" b="b"/>
            <a:pathLst>
              <a:path w="1871747" h="2483474">
                <a:moveTo>
                  <a:pt x="0" y="0"/>
                </a:moveTo>
                <a:lnTo>
                  <a:pt x="1871747" y="0"/>
                </a:lnTo>
                <a:lnTo>
                  <a:pt x="1871747" y="2483474"/>
                </a:lnTo>
                <a:lnTo>
                  <a:pt x="0" y="2483474"/>
                </a:lnTo>
                <a:close/>
              </a:path>
            </a:pathLst>
          </a:custGeom>
          <a:solidFill>
            <a:srgbClr val="7ED957"/>
          </a:solidFill>
        </p:spPr>
      </p:sp>
      <p:sp>
        <p:nvSpPr>
          <p:cNvPr id="38" name="Freeform 38"/>
          <p:cNvSpPr/>
          <p:nvPr/>
        </p:nvSpPr>
        <p:spPr>
          <a:xfrm rot="-210625">
            <a:off x="343004" y="3621630"/>
            <a:ext cx="4142058" cy="5125797"/>
          </a:xfrm>
          <a:custGeom>
            <a:avLst/>
            <a:gdLst/>
            <a:ahLst/>
            <a:cxnLst/>
            <a:rect l="l" t="t" r="r" b="b"/>
            <a:pathLst>
              <a:path w="4142058" h="5125797">
                <a:moveTo>
                  <a:pt x="0" y="0"/>
                </a:moveTo>
                <a:lnTo>
                  <a:pt x="4142058" y="0"/>
                </a:lnTo>
                <a:lnTo>
                  <a:pt x="4142058" y="5125797"/>
                </a:lnTo>
                <a:lnTo>
                  <a:pt x="0" y="5125797"/>
                </a:lnTo>
                <a:lnTo>
                  <a:pt x="0" y="0"/>
                </a:lnTo>
                <a:close/>
              </a:path>
            </a:pathLst>
          </a:custGeom>
          <a:blipFill>
            <a:blip r:embed="rId8"/>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fill="hold"/>
                                        <p:tgtEl>
                                          <p:spTgt spid="38"/>
                                        </p:tgtEl>
                                        <p:attrNameLst>
                                          <p:attrName>ppt_x</p:attrName>
                                        </p:attrNameLst>
                                      </p:cBhvr>
                                      <p:tavLst>
                                        <p:tav tm="0">
                                          <p:val>
                                            <p:strVal val="#ppt_x"/>
                                          </p:val>
                                        </p:tav>
                                        <p:tav tm="100000">
                                          <p:val>
                                            <p:strVal val="#ppt_x"/>
                                          </p:val>
                                        </p:tav>
                                      </p:tavLst>
                                    </p:anim>
                                    <p:anim calcmode="lin" valueType="num">
                                      <p:cBhvr additive="base">
                                        <p:cTn id="12" dur="500" fill="hold"/>
                                        <p:tgtEl>
                                          <p:spTgt spid="3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ppt_x"/>
                                          </p:val>
                                        </p:tav>
                                        <p:tav tm="100000">
                                          <p:val>
                                            <p:strVal val="#ppt_x"/>
                                          </p:val>
                                        </p:tav>
                                      </p:tavLst>
                                    </p:anim>
                                    <p:anim calcmode="lin" valueType="num">
                                      <p:cBhvr additive="base">
                                        <p:cTn id="16" dur="500" fill="hold"/>
                                        <p:tgtEl>
                                          <p:spTgt spid="3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ppt_x"/>
                                          </p:val>
                                        </p:tav>
                                        <p:tav tm="100000">
                                          <p:val>
                                            <p:strVal val="#ppt_x"/>
                                          </p:val>
                                        </p:tav>
                                      </p:tavLst>
                                    </p:anim>
                                    <p:anim calcmode="lin" valueType="num">
                                      <p:cBhvr additive="base">
                                        <p:cTn id="20" dur="500" fill="hold"/>
                                        <p:tgtEl>
                                          <p:spTgt spid="3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ppt_x"/>
                                          </p:val>
                                        </p:tav>
                                        <p:tav tm="100000">
                                          <p:val>
                                            <p:strVal val="#ppt_x"/>
                                          </p:val>
                                        </p:tav>
                                      </p:tavLst>
                                    </p:anim>
                                    <p:anim calcmode="lin" valueType="num">
                                      <p:cBhvr additive="base">
                                        <p:cTn id="24" dur="500" fill="hold"/>
                                        <p:tgtEl>
                                          <p:spTgt spid="2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500" fill="hold"/>
                                        <p:tgtEl>
                                          <p:spTgt spid="29"/>
                                        </p:tgtEl>
                                        <p:attrNameLst>
                                          <p:attrName>ppt_x</p:attrName>
                                        </p:attrNameLst>
                                      </p:cBhvr>
                                      <p:tavLst>
                                        <p:tav tm="0">
                                          <p:val>
                                            <p:strVal val="#ppt_x"/>
                                          </p:val>
                                        </p:tav>
                                        <p:tav tm="100000">
                                          <p:val>
                                            <p:strVal val="#ppt_x"/>
                                          </p:val>
                                        </p:tav>
                                      </p:tavLst>
                                    </p:anim>
                                    <p:anim calcmode="lin" valueType="num">
                                      <p:cBhvr additive="base">
                                        <p:cTn id="28" dur="5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500" fill="hold"/>
                                        <p:tgtEl>
                                          <p:spTgt spid="25"/>
                                        </p:tgtEl>
                                        <p:attrNameLst>
                                          <p:attrName>ppt_x</p:attrName>
                                        </p:attrNameLst>
                                      </p:cBhvr>
                                      <p:tavLst>
                                        <p:tav tm="0">
                                          <p:val>
                                            <p:strVal val="#ppt_x"/>
                                          </p:val>
                                        </p:tav>
                                        <p:tav tm="100000">
                                          <p:val>
                                            <p:strVal val="#ppt_x"/>
                                          </p:val>
                                        </p:tav>
                                      </p:tavLst>
                                    </p:anim>
                                    <p:anim calcmode="lin" valueType="num">
                                      <p:cBhvr additive="base">
                                        <p:cTn id="32" dur="500" fill="hold"/>
                                        <p:tgtEl>
                                          <p:spTgt spid="25"/>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fill="hold"/>
                                        <p:tgtEl>
                                          <p:spTgt spid="23"/>
                                        </p:tgtEl>
                                        <p:attrNameLst>
                                          <p:attrName>ppt_x</p:attrName>
                                        </p:attrNameLst>
                                      </p:cBhvr>
                                      <p:tavLst>
                                        <p:tav tm="0">
                                          <p:val>
                                            <p:strVal val="#ppt_x"/>
                                          </p:val>
                                        </p:tav>
                                        <p:tav tm="100000">
                                          <p:val>
                                            <p:strVal val="#ppt_x"/>
                                          </p:val>
                                        </p:tav>
                                      </p:tavLst>
                                    </p:anim>
                                    <p:anim calcmode="lin" valueType="num">
                                      <p:cBhvr additive="base">
                                        <p:cTn id="3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1028700" y="1028700"/>
            <a:ext cx="16230600" cy="8229600"/>
            <a:chOff x="0" y="0"/>
            <a:chExt cx="3774616" cy="1913890"/>
          </a:xfrm>
        </p:grpSpPr>
        <p:sp>
          <p:nvSpPr>
            <p:cNvPr id="4" name="Freeform 4"/>
            <p:cNvSpPr/>
            <p:nvPr/>
          </p:nvSpPr>
          <p:spPr>
            <a:xfrm>
              <a:off x="0" y="0"/>
              <a:ext cx="3774617" cy="1913890"/>
            </a:xfrm>
            <a:custGeom>
              <a:avLst/>
              <a:gdLst/>
              <a:ahLst/>
              <a:cxnLst/>
              <a:rect l="l" t="t" r="r" b="b"/>
              <a:pathLst>
                <a:path w="3774617" h="1913890">
                  <a:moveTo>
                    <a:pt x="0" y="0"/>
                  </a:moveTo>
                  <a:lnTo>
                    <a:pt x="3774617" y="0"/>
                  </a:lnTo>
                  <a:lnTo>
                    <a:pt x="3774617" y="1913890"/>
                  </a:lnTo>
                  <a:lnTo>
                    <a:pt x="0" y="1913890"/>
                  </a:lnTo>
                  <a:close/>
                </a:path>
              </a:pathLst>
            </a:custGeom>
            <a:solidFill>
              <a:srgbClr val="1E2C25">
                <a:alpha val="69804"/>
              </a:srgbClr>
            </a:solidFill>
          </p:spPr>
        </p:sp>
      </p:grpSp>
      <p:sp>
        <p:nvSpPr>
          <p:cNvPr id="5" name="Freeform 5"/>
          <p:cNvSpPr/>
          <p:nvPr/>
        </p:nvSpPr>
        <p:spPr>
          <a:xfrm flipH="1" flipV="1">
            <a:off x="0" y="0"/>
            <a:ext cx="2614584" cy="2614584"/>
          </a:xfrm>
          <a:custGeom>
            <a:avLst/>
            <a:gdLst/>
            <a:ahLst/>
            <a:cxnLst/>
            <a:rect l="l" t="t" r="r" b="b"/>
            <a:pathLst>
              <a:path w="2614584" h="2614584">
                <a:moveTo>
                  <a:pt x="2614584" y="2614584"/>
                </a:moveTo>
                <a:lnTo>
                  <a:pt x="0" y="2614584"/>
                </a:lnTo>
                <a:lnTo>
                  <a:pt x="0" y="0"/>
                </a:lnTo>
                <a:lnTo>
                  <a:pt x="2614584" y="0"/>
                </a:lnTo>
                <a:lnTo>
                  <a:pt x="2614584" y="2614584"/>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5673416" y="7672416"/>
            <a:ext cx="2614584" cy="2614584"/>
          </a:xfrm>
          <a:custGeom>
            <a:avLst/>
            <a:gdLst/>
            <a:ahLst/>
            <a:cxnLst/>
            <a:rect l="l" t="t" r="r" b="b"/>
            <a:pathLst>
              <a:path w="2614584" h="2614584">
                <a:moveTo>
                  <a:pt x="0" y="0"/>
                </a:moveTo>
                <a:lnTo>
                  <a:pt x="2614584" y="0"/>
                </a:lnTo>
                <a:lnTo>
                  <a:pt x="2614584" y="2614584"/>
                </a:lnTo>
                <a:lnTo>
                  <a:pt x="0" y="26145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3486691" y="2379540"/>
            <a:ext cx="989135" cy="989135"/>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C8F36">
                <a:alpha val="49804"/>
              </a:srgbClr>
            </a:solidFill>
          </p:spPr>
        </p:sp>
      </p:grpSp>
      <p:sp>
        <p:nvSpPr>
          <p:cNvPr id="9" name="TextBox 9"/>
          <p:cNvSpPr txBox="1"/>
          <p:nvPr/>
        </p:nvSpPr>
        <p:spPr>
          <a:xfrm>
            <a:off x="1974722" y="1482575"/>
            <a:ext cx="14644716" cy="1203325"/>
          </a:xfrm>
          <a:prstGeom prst="rect">
            <a:avLst/>
          </a:prstGeom>
        </p:spPr>
        <p:txBody>
          <a:bodyPr lIns="0" tIns="0" rIns="0" bIns="0" rtlCol="0" anchor="t">
            <a:spAutoFit/>
          </a:bodyPr>
          <a:lstStyle/>
          <a:p>
            <a:pPr algn="ctr">
              <a:lnSpc>
                <a:spcPts val="9799"/>
              </a:lnSpc>
              <a:spcBef>
                <a:spcPct val="0"/>
              </a:spcBef>
            </a:pPr>
            <a:r>
              <a:rPr lang="en-US" sz="6999" u="sng" dirty="0">
                <a:solidFill>
                  <a:srgbClr val="FFFFFF"/>
                </a:solidFill>
                <a:latin typeface="Roboto Bold"/>
              </a:rPr>
              <a:t>INTRODUCTION OF THE PRODUCT</a:t>
            </a:r>
          </a:p>
        </p:txBody>
      </p:sp>
      <p:grpSp>
        <p:nvGrpSpPr>
          <p:cNvPr id="10" name="Group 10"/>
          <p:cNvGrpSpPr/>
          <p:nvPr/>
        </p:nvGrpSpPr>
        <p:grpSpPr>
          <a:xfrm>
            <a:off x="8649433" y="7672416"/>
            <a:ext cx="989135" cy="989135"/>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C8F36">
                <a:alpha val="49804"/>
              </a:srgbClr>
            </a:solidFill>
          </p:spPr>
        </p:sp>
      </p:grpSp>
      <p:grpSp>
        <p:nvGrpSpPr>
          <p:cNvPr id="12" name="Group 12"/>
          <p:cNvGrpSpPr/>
          <p:nvPr/>
        </p:nvGrpSpPr>
        <p:grpSpPr>
          <a:xfrm>
            <a:off x="14806099" y="2685900"/>
            <a:ext cx="989135" cy="989135"/>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C8F36">
                <a:alpha val="49804"/>
              </a:srgbClr>
            </a:solidFill>
          </p:spPr>
        </p:sp>
      </p:grpSp>
      <p:grpSp>
        <p:nvGrpSpPr>
          <p:cNvPr id="14" name="Group 14"/>
          <p:cNvGrpSpPr/>
          <p:nvPr/>
        </p:nvGrpSpPr>
        <p:grpSpPr>
          <a:xfrm>
            <a:off x="-848613" y="7241691"/>
            <a:ext cx="4033217" cy="4033217"/>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C8F36">
                <a:alpha val="9804"/>
              </a:srgbClr>
            </a:solidFill>
          </p:spPr>
        </p:sp>
      </p:grpSp>
      <p:grpSp>
        <p:nvGrpSpPr>
          <p:cNvPr id="16" name="Group 16"/>
          <p:cNvGrpSpPr/>
          <p:nvPr/>
        </p:nvGrpSpPr>
        <p:grpSpPr>
          <a:xfrm>
            <a:off x="15103395" y="-987909"/>
            <a:ext cx="4033217" cy="4033217"/>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C8F36">
                <a:alpha val="9804"/>
              </a:srgbClr>
            </a:solidFill>
          </p:spPr>
        </p:sp>
      </p:grpSp>
      <p:grpSp>
        <p:nvGrpSpPr>
          <p:cNvPr id="18" name="Group 18"/>
          <p:cNvGrpSpPr/>
          <p:nvPr/>
        </p:nvGrpSpPr>
        <p:grpSpPr>
          <a:xfrm>
            <a:off x="13707361" y="2614584"/>
            <a:ext cx="1593306" cy="1593306"/>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C8F36">
                <a:alpha val="9804"/>
              </a:srgbClr>
            </a:solidFill>
          </p:spPr>
        </p:sp>
      </p:grpSp>
      <p:grpSp>
        <p:nvGrpSpPr>
          <p:cNvPr id="20" name="Group 20"/>
          <p:cNvGrpSpPr/>
          <p:nvPr/>
        </p:nvGrpSpPr>
        <p:grpSpPr>
          <a:xfrm>
            <a:off x="3184605" y="5856884"/>
            <a:ext cx="1593306" cy="1593306"/>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C8F36">
                <a:alpha val="9804"/>
              </a:srgbClr>
            </a:solidFill>
          </p:spPr>
        </p:sp>
      </p:grpSp>
      <p:grpSp>
        <p:nvGrpSpPr>
          <p:cNvPr id="22" name="Group 22"/>
          <p:cNvGrpSpPr/>
          <p:nvPr/>
        </p:nvGrpSpPr>
        <p:grpSpPr>
          <a:xfrm>
            <a:off x="1821642" y="3180467"/>
            <a:ext cx="6294391" cy="5481083"/>
            <a:chOff x="0" y="0"/>
            <a:chExt cx="1657782" cy="1443577"/>
          </a:xfrm>
        </p:grpSpPr>
        <p:sp>
          <p:nvSpPr>
            <p:cNvPr id="23" name="Freeform 23"/>
            <p:cNvSpPr/>
            <p:nvPr/>
          </p:nvSpPr>
          <p:spPr>
            <a:xfrm>
              <a:off x="0" y="0"/>
              <a:ext cx="1657782" cy="1443577"/>
            </a:xfrm>
            <a:custGeom>
              <a:avLst/>
              <a:gdLst/>
              <a:ahLst/>
              <a:cxnLst/>
              <a:rect l="l" t="t" r="r" b="b"/>
              <a:pathLst>
                <a:path w="1657782" h="1443577">
                  <a:moveTo>
                    <a:pt x="62729" y="0"/>
                  </a:moveTo>
                  <a:lnTo>
                    <a:pt x="1595053" y="0"/>
                  </a:lnTo>
                  <a:cubicBezTo>
                    <a:pt x="1629697" y="0"/>
                    <a:pt x="1657782" y="28085"/>
                    <a:pt x="1657782" y="62729"/>
                  </a:cubicBezTo>
                  <a:lnTo>
                    <a:pt x="1657782" y="1380849"/>
                  </a:lnTo>
                  <a:cubicBezTo>
                    <a:pt x="1657782" y="1397486"/>
                    <a:pt x="1651173" y="1413441"/>
                    <a:pt x="1639409" y="1425205"/>
                  </a:cubicBezTo>
                  <a:cubicBezTo>
                    <a:pt x="1627645" y="1436969"/>
                    <a:pt x="1611690" y="1443577"/>
                    <a:pt x="1595053" y="1443577"/>
                  </a:cubicBezTo>
                  <a:lnTo>
                    <a:pt x="62729" y="1443577"/>
                  </a:lnTo>
                  <a:cubicBezTo>
                    <a:pt x="28085" y="1443577"/>
                    <a:pt x="0" y="1415493"/>
                    <a:pt x="0" y="1380849"/>
                  </a:cubicBezTo>
                  <a:lnTo>
                    <a:pt x="0" y="62729"/>
                  </a:lnTo>
                  <a:cubicBezTo>
                    <a:pt x="0" y="28085"/>
                    <a:pt x="28085" y="0"/>
                    <a:pt x="62729" y="0"/>
                  </a:cubicBezTo>
                  <a:close/>
                </a:path>
              </a:pathLst>
            </a:custGeom>
            <a:solidFill>
              <a:srgbClr val="4C8F36">
                <a:alpha val="60000"/>
              </a:srgbClr>
            </a:solidFill>
          </p:spPr>
        </p:sp>
        <p:sp>
          <p:nvSpPr>
            <p:cNvPr id="24" name="TextBox 24"/>
            <p:cNvSpPr txBox="1"/>
            <p:nvPr/>
          </p:nvSpPr>
          <p:spPr>
            <a:xfrm>
              <a:off x="0" y="-47625"/>
              <a:ext cx="812800" cy="860425"/>
            </a:xfrm>
            <a:prstGeom prst="rect">
              <a:avLst/>
            </a:prstGeom>
          </p:spPr>
          <p:txBody>
            <a:bodyPr lIns="50800" tIns="50800" rIns="50800" bIns="50800" rtlCol="0" anchor="ctr"/>
            <a:lstStyle/>
            <a:p>
              <a:pPr algn="ctr">
                <a:lnSpc>
                  <a:spcPts val="2800"/>
                </a:lnSpc>
              </a:pPr>
              <a:endParaRPr dirty="0"/>
            </a:p>
          </p:txBody>
        </p:sp>
      </p:grpSp>
      <p:sp>
        <p:nvSpPr>
          <p:cNvPr id="25" name="TextBox 25"/>
          <p:cNvSpPr txBox="1"/>
          <p:nvPr/>
        </p:nvSpPr>
        <p:spPr>
          <a:xfrm>
            <a:off x="1821642" y="3320795"/>
            <a:ext cx="6291196" cy="887095"/>
          </a:xfrm>
          <a:prstGeom prst="rect">
            <a:avLst/>
          </a:prstGeom>
        </p:spPr>
        <p:txBody>
          <a:bodyPr lIns="0" tIns="0" rIns="0" bIns="0" rtlCol="0" anchor="t">
            <a:spAutoFit/>
          </a:bodyPr>
          <a:lstStyle/>
          <a:p>
            <a:pPr algn="ctr">
              <a:lnSpc>
                <a:spcPts val="7279"/>
              </a:lnSpc>
            </a:pPr>
            <a:r>
              <a:rPr lang="en-US" sz="5199" dirty="0">
                <a:solidFill>
                  <a:srgbClr val="FFFFFF"/>
                </a:solidFill>
                <a:latin typeface="Canva Sans Bold"/>
              </a:rPr>
              <a:t>IGS fork</a:t>
            </a:r>
          </a:p>
        </p:txBody>
      </p:sp>
      <p:grpSp>
        <p:nvGrpSpPr>
          <p:cNvPr id="26" name="Group 26"/>
          <p:cNvGrpSpPr/>
          <p:nvPr/>
        </p:nvGrpSpPr>
        <p:grpSpPr>
          <a:xfrm>
            <a:off x="10171967" y="3180467"/>
            <a:ext cx="6447471" cy="5481083"/>
            <a:chOff x="0" y="0"/>
            <a:chExt cx="1698099" cy="1443577"/>
          </a:xfrm>
        </p:grpSpPr>
        <p:sp>
          <p:nvSpPr>
            <p:cNvPr id="27" name="Freeform 27"/>
            <p:cNvSpPr/>
            <p:nvPr/>
          </p:nvSpPr>
          <p:spPr>
            <a:xfrm>
              <a:off x="0" y="0"/>
              <a:ext cx="1698099" cy="1443577"/>
            </a:xfrm>
            <a:custGeom>
              <a:avLst/>
              <a:gdLst/>
              <a:ahLst/>
              <a:cxnLst/>
              <a:rect l="l" t="t" r="r" b="b"/>
              <a:pathLst>
                <a:path w="1698099" h="1443577">
                  <a:moveTo>
                    <a:pt x="61239" y="0"/>
                  </a:moveTo>
                  <a:lnTo>
                    <a:pt x="1636860" y="0"/>
                  </a:lnTo>
                  <a:cubicBezTo>
                    <a:pt x="1653102" y="0"/>
                    <a:pt x="1668678" y="6452"/>
                    <a:pt x="1680163" y="17937"/>
                  </a:cubicBezTo>
                  <a:cubicBezTo>
                    <a:pt x="1691647" y="29421"/>
                    <a:pt x="1698099" y="44998"/>
                    <a:pt x="1698099" y="61239"/>
                  </a:cubicBezTo>
                  <a:lnTo>
                    <a:pt x="1698099" y="1382338"/>
                  </a:lnTo>
                  <a:cubicBezTo>
                    <a:pt x="1698099" y="1416160"/>
                    <a:pt x="1670682" y="1443577"/>
                    <a:pt x="1636860" y="1443577"/>
                  </a:cubicBezTo>
                  <a:lnTo>
                    <a:pt x="61239" y="1443577"/>
                  </a:lnTo>
                  <a:cubicBezTo>
                    <a:pt x="27418" y="1443577"/>
                    <a:pt x="0" y="1416160"/>
                    <a:pt x="0" y="1382338"/>
                  </a:cubicBezTo>
                  <a:lnTo>
                    <a:pt x="0" y="61239"/>
                  </a:lnTo>
                  <a:cubicBezTo>
                    <a:pt x="0" y="27418"/>
                    <a:pt x="27418" y="0"/>
                    <a:pt x="61239" y="0"/>
                  </a:cubicBezTo>
                  <a:close/>
                </a:path>
              </a:pathLst>
            </a:custGeom>
            <a:solidFill>
              <a:srgbClr val="4C8F36">
                <a:alpha val="60000"/>
              </a:srgbClr>
            </a:solidFill>
          </p:spPr>
        </p:sp>
        <p:sp>
          <p:nvSpPr>
            <p:cNvPr id="28" name="TextBox 28"/>
            <p:cNvSpPr txBox="1"/>
            <p:nvPr/>
          </p:nvSpPr>
          <p:spPr>
            <a:xfrm>
              <a:off x="0" y="-47625"/>
              <a:ext cx="812800" cy="860425"/>
            </a:xfrm>
            <a:prstGeom prst="rect">
              <a:avLst/>
            </a:prstGeom>
          </p:spPr>
          <p:txBody>
            <a:bodyPr lIns="50800" tIns="50800" rIns="50800" bIns="50800" rtlCol="0" anchor="ctr"/>
            <a:lstStyle/>
            <a:p>
              <a:pPr algn="ctr">
                <a:lnSpc>
                  <a:spcPts val="2800"/>
                </a:lnSpc>
              </a:pPr>
              <a:endParaRPr dirty="0"/>
            </a:p>
          </p:txBody>
        </p:sp>
      </p:grpSp>
      <p:sp>
        <p:nvSpPr>
          <p:cNvPr id="29" name="TextBox 29"/>
          <p:cNvSpPr txBox="1"/>
          <p:nvPr/>
        </p:nvSpPr>
        <p:spPr>
          <a:xfrm>
            <a:off x="10175162" y="3320795"/>
            <a:ext cx="6291196" cy="887095"/>
          </a:xfrm>
          <a:prstGeom prst="rect">
            <a:avLst/>
          </a:prstGeom>
        </p:spPr>
        <p:txBody>
          <a:bodyPr lIns="0" tIns="0" rIns="0" bIns="0" rtlCol="0" anchor="t">
            <a:spAutoFit/>
          </a:bodyPr>
          <a:lstStyle/>
          <a:p>
            <a:pPr algn="ctr">
              <a:lnSpc>
                <a:spcPts val="7279"/>
              </a:lnSpc>
            </a:pPr>
            <a:r>
              <a:rPr lang="en-US" sz="5199" dirty="0">
                <a:solidFill>
                  <a:srgbClr val="FFFFFF"/>
                </a:solidFill>
                <a:latin typeface="Canva Sans Bold"/>
              </a:rPr>
              <a:t>IGS App</a:t>
            </a:r>
          </a:p>
        </p:txBody>
      </p:sp>
      <p:sp>
        <p:nvSpPr>
          <p:cNvPr id="30" name="TextBox 30"/>
          <p:cNvSpPr txBox="1"/>
          <p:nvPr/>
        </p:nvSpPr>
        <p:spPr>
          <a:xfrm>
            <a:off x="1824837" y="4308297"/>
            <a:ext cx="6291196" cy="3489325"/>
          </a:xfrm>
          <a:prstGeom prst="rect">
            <a:avLst/>
          </a:prstGeom>
        </p:spPr>
        <p:txBody>
          <a:bodyPr lIns="0" tIns="0" rIns="0" bIns="0" rtlCol="0" anchor="t">
            <a:spAutoFit/>
          </a:bodyPr>
          <a:lstStyle/>
          <a:p>
            <a:pPr marL="539749" lvl="1" indent="-269875">
              <a:lnSpc>
                <a:spcPts val="3499"/>
              </a:lnSpc>
              <a:buFont typeface="Arial"/>
              <a:buChar char="•"/>
            </a:pPr>
            <a:r>
              <a:rPr lang="en-US" sz="2499" dirty="0">
                <a:solidFill>
                  <a:srgbClr val="FFFFFF"/>
                </a:solidFill>
                <a:latin typeface="Canva Sans"/>
              </a:rPr>
              <a:t>It is a fork-like user-friendly handle</a:t>
            </a:r>
          </a:p>
          <a:p>
            <a:pPr marL="539749" lvl="1" indent="-269875">
              <a:lnSpc>
                <a:spcPts val="3499"/>
              </a:lnSpc>
              <a:buFont typeface="Arial"/>
              <a:buChar char="•"/>
            </a:pPr>
            <a:r>
              <a:rPr lang="en-US" sz="2499" dirty="0">
                <a:solidFill>
                  <a:srgbClr val="FFFFFF"/>
                </a:solidFill>
                <a:latin typeface="Canva Sans"/>
              </a:rPr>
              <a:t>It can tell the user of the soil moisture value and the humidity in the atmosphere.</a:t>
            </a:r>
          </a:p>
          <a:p>
            <a:pPr marL="539749" lvl="1" indent="-269875">
              <a:lnSpc>
                <a:spcPts val="3499"/>
              </a:lnSpc>
              <a:buFont typeface="Arial"/>
              <a:buChar char="•"/>
            </a:pPr>
            <a:r>
              <a:rPr lang="en-US" sz="2499" dirty="0">
                <a:solidFill>
                  <a:srgbClr val="FFFFFF"/>
                </a:solidFill>
                <a:latin typeface="Canva Sans"/>
              </a:rPr>
              <a:t>It helps by sending the app those values making it easier for the user's understanding</a:t>
            </a:r>
          </a:p>
          <a:p>
            <a:pPr marL="539749" lvl="1" indent="-269875">
              <a:lnSpc>
                <a:spcPts val="3499"/>
              </a:lnSpc>
              <a:buFont typeface="Arial"/>
              <a:buChar char="•"/>
            </a:pPr>
            <a:r>
              <a:rPr lang="en-US" sz="2499" dirty="0">
                <a:solidFill>
                  <a:srgbClr val="FFFFFF"/>
                </a:solidFill>
                <a:latin typeface="Canva Sans"/>
              </a:rPr>
              <a:t>These are available in two variations</a:t>
            </a:r>
          </a:p>
        </p:txBody>
      </p:sp>
      <p:sp>
        <p:nvSpPr>
          <p:cNvPr id="31" name="TextBox 31"/>
          <p:cNvSpPr txBox="1"/>
          <p:nvPr/>
        </p:nvSpPr>
        <p:spPr>
          <a:xfrm>
            <a:off x="10175162" y="4308297"/>
            <a:ext cx="6291196" cy="3927475"/>
          </a:xfrm>
          <a:prstGeom prst="rect">
            <a:avLst/>
          </a:prstGeom>
        </p:spPr>
        <p:txBody>
          <a:bodyPr lIns="0" tIns="0" rIns="0" bIns="0" rtlCol="0" anchor="t">
            <a:spAutoFit/>
          </a:bodyPr>
          <a:lstStyle/>
          <a:p>
            <a:pPr marL="539749" lvl="1" indent="-269875">
              <a:lnSpc>
                <a:spcPts val="3499"/>
              </a:lnSpc>
              <a:buFont typeface="Arial"/>
              <a:buChar char="•"/>
            </a:pPr>
            <a:r>
              <a:rPr lang="en-US" sz="2499" dirty="0">
                <a:solidFill>
                  <a:srgbClr val="FFFFFF"/>
                </a:solidFill>
                <a:latin typeface="Canva Sans"/>
              </a:rPr>
              <a:t>It will tell the user about their plants' condition and requirements</a:t>
            </a:r>
          </a:p>
          <a:p>
            <a:pPr marL="539749" lvl="1" indent="-269875">
              <a:lnSpc>
                <a:spcPts val="3499"/>
              </a:lnSpc>
              <a:buFont typeface="Arial"/>
              <a:buChar char="•"/>
            </a:pPr>
            <a:r>
              <a:rPr lang="en-US" sz="2499" dirty="0">
                <a:solidFill>
                  <a:srgbClr val="FFFFFF"/>
                </a:solidFill>
                <a:latin typeface="Canva Sans"/>
              </a:rPr>
              <a:t>It will be able to recommend methods to boost the plant health</a:t>
            </a:r>
          </a:p>
          <a:p>
            <a:pPr marL="539749" lvl="1" indent="-269875">
              <a:lnSpc>
                <a:spcPts val="3499"/>
              </a:lnSpc>
              <a:buFont typeface="Arial"/>
              <a:buChar char="•"/>
            </a:pPr>
            <a:r>
              <a:rPr lang="en-US" sz="2499" dirty="0">
                <a:solidFill>
                  <a:srgbClr val="FFFFFF"/>
                </a:solidFill>
                <a:latin typeface="Canva Sans"/>
              </a:rPr>
              <a:t>It will recommend methods to prevent pests and fertilizers to boost further plant growth</a:t>
            </a:r>
          </a:p>
          <a:p>
            <a:pPr marL="539749" lvl="1" indent="-269875">
              <a:lnSpc>
                <a:spcPts val="3499"/>
              </a:lnSpc>
              <a:buFont typeface="Arial"/>
              <a:buChar char="•"/>
            </a:pPr>
            <a:r>
              <a:rPr lang="en-US" sz="2499" dirty="0">
                <a:solidFill>
                  <a:srgbClr val="FFFFFF"/>
                </a:solidFill>
                <a:latin typeface="Canva Sans"/>
              </a:rPr>
              <a:t>It will also recommend potted plants according to user's needs.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1+#ppt_w/2"/>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60" name="Group 59">
            <a:extLst>
              <a:ext uri="{FF2B5EF4-FFF2-40B4-BE49-F238E27FC236}">
                <a16:creationId xmlns:a16="http://schemas.microsoft.com/office/drawing/2014/main" id="{412F2385-EB22-4C9F-9ACD-106379873722}"/>
              </a:ext>
            </a:extLst>
          </p:cNvPr>
          <p:cNvGrpSpPr/>
          <p:nvPr/>
        </p:nvGrpSpPr>
        <p:grpSpPr>
          <a:xfrm>
            <a:off x="-389096" y="-77813"/>
            <a:ext cx="18832122" cy="10485389"/>
            <a:chOff x="-389096" y="-77813"/>
            <a:chExt cx="18832122" cy="10485389"/>
          </a:xfrm>
        </p:grpSpPr>
        <p:grpSp>
          <p:nvGrpSpPr>
            <p:cNvPr id="3" name="Group 3"/>
            <p:cNvGrpSpPr/>
            <p:nvPr/>
          </p:nvGrpSpPr>
          <p:grpSpPr>
            <a:xfrm>
              <a:off x="-389096" y="-77813"/>
              <a:ext cx="18832122" cy="10485389"/>
              <a:chOff x="0" y="0"/>
              <a:chExt cx="4959900" cy="2761584"/>
            </a:xfrm>
          </p:grpSpPr>
          <p:sp>
            <p:nvSpPr>
              <p:cNvPr id="4" name="Freeform 4"/>
              <p:cNvSpPr/>
              <p:nvPr/>
            </p:nvSpPr>
            <p:spPr>
              <a:xfrm>
                <a:off x="0" y="0"/>
                <a:ext cx="4959900" cy="2761584"/>
              </a:xfrm>
              <a:custGeom>
                <a:avLst/>
                <a:gdLst/>
                <a:ahLst/>
                <a:cxnLst/>
                <a:rect l="l" t="t" r="r" b="b"/>
                <a:pathLst>
                  <a:path w="4959900" h="2761584">
                    <a:moveTo>
                      <a:pt x="20966" y="0"/>
                    </a:moveTo>
                    <a:lnTo>
                      <a:pt x="4938934" y="0"/>
                    </a:lnTo>
                    <a:cubicBezTo>
                      <a:pt x="4944495" y="0"/>
                      <a:pt x="4949828" y="2209"/>
                      <a:pt x="4953760" y="6141"/>
                    </a:cubicBezTo>
                    <a:cubicBezTo>
                      <a:pt x="4957692" y="10073"/>
                      <a:pt x="4959900" y="15406"/>
                      <a:pt x="4959900" y="20966"/>
                    </a:cubicBezTo>
                    <a:lnTo>
                      <a:pt x="4959900" y="2740618"/>
                    </a:lnTo>
                    <a:cubicBezTo>
                      <a:pt x="4959900" y="2746178"/>
                      <a:pt x="4957692" y="2751511"/>
                      <a:pt x="4953760" y="2755443"/>
                    </a:cubicBezTo>
                    <a:cubicBezTo>
                      <a:pt x="4949828" y="2759375"/>
                      <a:pt x="4944495" y="2761584"/>
                      <a:pt x="4938934" y="2761584"/>
                    </a:cubicBezTo>
                    <a:lnTo>
                      <a:pt x="20966" y="2761584"/>
                    </a:lnTo>
                    <a:cubicBezTo>
                      <a:pt x="15406" y="2761584"/>
                      <a:pt x="10073" y="2759375"/>
                      <a:pt x="6141" y="2755443"/>
                    </a:cubicBezTo>
                    <a:cubicBezTo>
                      <a:pt x="2209" y="2751511"/>
                      <a:pt x="0" y="2746178"/>
                      <a:pt x="0" y="2740618"/>
                    </a:cubicBezTo>
                    <a:lnTo>
                      <a:pt x="0" y="20966"/>
                    </a:lnTo>
                    <a:cubicBezTo>
                      <a:pt x="0" y="15406"/>
                      <a:pt x="2209" y="10073"/>
                      <a:pt x="6141" y="6141"/>
                    </a:cubicBezTo>
                    <a:cubicBezTo>
                      <a:pt x="10073" y="2209"/>
                      <a:pt x="15406" y="0"/>
                      <a:pt x="20966" y="0"/>
                    </a:cubicBezTo>
                    <a:close/>
                  </a:path>
                </a:pathLst>
              </a:custGeom>
              <a:solidFill>
                <a:srgbClr val="4C8F36">
                  <a:alpha val="29804"/>
                </a:srgbClr>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800"/>
                  </a:lnSpc>
                </a:pPr>
                <a:endParaRPr dirty="0"/>
              </a:p>
            </p:txBody>
          </p:sp>
        </p:grpSp>
        <p:grpSp>
          <p:nvGrpSpPr>
            <p:cNvPr id="6" name="Group 6"/>
            <p:cNvGrpSpPr/>
            <p:nvPr/>
          </p:nvGrpSpPr>
          <p:grpSpPr>
            <a:xfrm>
              <a:off x="9788545" y="2963119"/>
              <a:ext cx="898505" cy="4988326"/>
              <a:chOff x="0" y="0"/>
              <a:chExt cx="812800" cy="4512507"/>
            </a:xfrm>
          </p:grpSpPr>
          <p:sp>
            <p:nvSpPr>
              <p:cNvPr id="7" name="Freeform 7"/>
              <p:cNvSpPr/>
              <p:nvPr/>
            </p:nvSpPr>
            <p:spPr>
              <a:xfrm>
                <a:off x="0" y="0"/>
                <a:ext cx="812800" cy="4512507"/>
              </a:xfrm>
              <a:custGeom>
                <a:avLst/>
                <a:gdLst/>
                <a:ahLst/>
                <a:cxnLst/>
                <a:rect l="l" t="t" r="r" b="b"/>
                <a:pathLst>
                  <a:path w="812800" h="4512507">
                    <a:moveTo>
                      <a:pt x="0" y="0"/>
                    </a:moveTo>
                    <a:lnTo>
                      <a:pt x="812800" y="0"/>
                    </a:lnTo>
                    <a:lnTo>
                      <a:pt x="812800" y="4512507"/>
                    </a:lnTo>
                    <a:lnTo>
                      <a:pt x="0" y="4512507"/>
                    </a:lnTo>
                    <a:close/>
                  </a:path>
                </a:pathLst>
              </a:custGeom>
              <a:solidFill>
                <a:srgbClr val="FFBD59"/>
              </a:solidFill>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2800"/>
                  </a:lnSpc>
                </a:pPr>
                <a:endParaRPr dirty="0"/>
              </a:p>
            </p:txBody>
          </p:sp>
        </p:grpSp>
        <p:grpSp>
          <p:nvGrpSpPr>
            <p:cNvPr id="9" name="Group 9"/>
            <p:cNvGrpSpPr/>
            <p:nvPr/>
          </p:nvGrpSpPr>
          <p:grpSpPr>
            <a:xfrm>
              <a:off x="9788545" y="2706772"/>
              <a:ext cx="898505" cy="256348"/>
              <a:chOff x="0" y="0"/>
              <a:chExt cx="236643" cy="67515"/>
            </a:xfrm>
          </p:grpSpPr>
          <p:sp>
            <p:nvSpPr>
              <p:cNvPr id="10" name="Freeform 10"/>
              <p:cNvSpPr/>
              <p:nvPr/>
            </p:nvSpPr>
            <p:spPr>
              <a:xfrm>
                <a:off x="0" y="0"/>
                <a:ext cx="236643" cy="67515"/>
              </a:xfrm>
              <a:custGeom>
                <a:avLst/>
                <a:gdLst/>
                <a:ahLst/>
                <a:cxnLst/>
                <a:rect l="l" t="t" r="r" b="b"/>
                <a:pathLst>
                  <a:path w="236643" h="67515">
                    <a:moveTo>
                      <a:pt x="0" y="0"/>
                    </a:moveTo>
                    <a:lnTo>
                      <a:pt x="236643" y="0"/>
                    </a:lnTo>
                    <a:lnTo>
                      <a:pt x="236643" y="67515"/>
                    </a:lnTo>
                    <a:lnTo>
                      <a:pt x="0" y="67515"/>
                    </a:lnTo>
                    <a:close/>
                  </a:path>
                </a:pathLst>
              </a:custGeom>
              <a:solidFill>
                <a:srgbClr val="B5FF7A"/>
              </a:solidFill>
            </p:spPr>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2800"/>
                  </a:lnSpc>
                </a:pPr>
                <a:endParaRPr dirty="0"/>
              </a:p>
            </p:txBody>
          </p:sp>
        </p:grpSp>
        <p:grpSp>
          <p:nvGrpSpPr>
            <p:cNvPr id="12" name="Group 12"/>
            <p:cNvGrpSpPr/>
            <p:nvPr/>
          </p:nvGrpSpPr>
          <p:grpSpPr>
            <a:xfrm>
              <a:off x="9788545" y="1172805"/>
              <a:ext cx="275819" cy="1706051"/>
              <a:chOff x="0" y="0"/>
              <a:chExt cx="72644" cy="449330"/>
            </a:xfrm>
          </p:grpSpPr>
          <p:sp>
            <p:nvSpPr>
              <p:cNvPr id="13" name="Freeform 13"/>
              <p:cNvSpPr/>
              <p:nvPr/>
            </p:nvSpPr>
            <p:spPr>
              <a:xfrm>
                <a:off x="0" y="0"/>
                <a:ext cx="72644" cy="449330"/>
              </a:xfrm>
              <a:custGeom>
                <a:avLst/>
                <a:gdLst/>
                <a:ahLst/>
                <a:cxnLst/>
                <a:rect l="l" t="t" r="r" b="b"/>
                <a:pathLst>
                  <a:path w="72644" h="449330">
                    <a:moveTo>
                      <a:pt x="0" y="0"/>
                    </a:moveTo>
                    <a:lnTo>
                      <a:pt x="72644" y="0"/>
                    </a:lnTo>
                    <a:lnTo>
                      <a:pt x="72644" y="449330"/>
                    </a:lnTo>
                    <a:lnTo>
                      <a:pt x="0" y="449330"/>
                    </a:lnTo>
                    <a:close/>
                  </a:path>
                </a:pathLst>
              </a:custGeom>
              <a:solidFill>
                <a:srgbClr val="B5FF7A"/>
              </a:solidFill>
            </p:spPr>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2800"/>
                  </a:lnSpc>
                </a:pPr>
                <a:endParaRPr dirty="0"/>
              </a:p>
            </p:txBody>
          </p:sp>
        </p:grpSp>
        <p:grpSp>
          <p:nvGrpSpPr>
            <p:cNvPr id="15" name="Group 15"/>
            <p:cNvGrpSpPr/>
            <p:nvPr/>
          </p:nvGrpSpPr>
          <p:grpSpPr>
            <a:xfrm>
              <a:off x="9892881" y="3776093"/>
              <a:ext cx="689833" cy="878022"/>
              <a:chOff x="0" y="0"/>
              <a:chExt cx="181684" cy="231249"/>
            </a:xfrm>
          </p:grpSpPr>
          <p:sp>
            <p:nvSpPr>
              <p:cNvPr id="16" name="Freeform 16"/>
              <p:cNvSpPr/>
              <p:nvPr/>
            </p:nvSpPr>
            <p:spPr>
              <a:xfrm>
                <a:off x="0" y="0"/>
                <a:ext cx="181684" cy="231249"/>
              </a:xfrm>
              <a:custGeom>
                <a:avLst/>
                <a:gdLst/>
                <a:ahLst/>
                <a:cxnLst/>
                <a:rect l="l" t="t" r="r" b="b"/>
                <a:pathLst>
                  <a:path w="181684" h="231249">
                    <a:moveTo>
                      <a:pt x="90842" y="0"/>
                    </a:moveTo>
                    <a:lnTo>
                      <a:pt x="90842" y="0"/>
                    </a:lnTo>
                    <a:cubicBezTo>
                      <a:pt x="114935" y="0"/>
                      <a:pt x="138041" y="9571"/>
                      <a:pt x="155077" y="26607"/>
                    </a:cubicBezTo>
                    <a:cubicBezTo>
                      <a:pt x="172114" y="43643"/>
                      <a:pt x="181684" y="66749"/>
                      <a:pt x="181684" y="90842"/>
                    </a:cubicBezTo>
                    <a:lnTo>
                      <a:pt x="181684" y="140406"/>
                    </a:lnTo>
                    <a:cubicBezTo>
                      <a:pt x="181684" y="164499"/>
                      <a:pt x="172114" y="187605"/>
                      <a:pt x="155077" y="204641"/>
                    </a:cubicBezTo>
                    <a:cubicBezTo>
                      <a:pt x="138041" y="221678"/>
                      <a:pt x="114935" y="231249"/>
                      <a:pt x="90842" y="231249"/>
                    </a:cubicBezTo>
                    <a:lnTo>
                      <a:pt x="90842" y="231249"/>
                    </a:lnTo>
                    <a:cubicBezTo>
                      <a:pt x="66749" y="231249"/>
                      <a:pt x="43643" y="221678"/>
                      <a:pt x="26607" y="204641"/>
                    </a:cubicBezTo>
                    <a:cubicBezTo>
                      <a:pt x="9571" y="187605"/>
                      <a:pt x="0" y="164499"/>
                      <a:pt x="0" y="140406"/>
                    </a:cubicBezTo>
                    <a:lnTo>
                      <a:pt x="0" y="90842"/>
                    </a:lnTo>
                    <a:cubicBezTo>
                      <a:pt x="0" y="66749"/>
                      <a:pt x="9571" y="43643"/>
                      <a:pt x="26607" y="26607"/>
                    </a:cubicBezTo>
                    <a:cubicBezTo>
                      <a:pt x="43643" y="9571"/>
                      <a:pt x="66749" y="0"/>
                      <a:pt x="90842" y="0"/>
                    </a:cubicBezTo>
                    <a:close/>
                  </a:path>
                </a:pathLst>
              </a:custGeom>
              <a:solidFill>
                <a:srgbClr val="4C8F36"/>
              </a:solidFill>
            </p:spPr>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2800"/>
                  </a:lnSpc>
                </a:pPr>
                <a:endParaRPr dirty="0"/>
              </a:p>
            </p:txBody>
          </p:sp>
        </p:grpSp>
        <p:grpSp>
          <p:nvGrpSpPr>
            <p:cNvPr id="18" name="Group 18"/>
            <p:cNvGrpSpPr/>
            <p:nvPr/>
          </p:nvGrpSpPr>
          <p:grpSpPr>
            <a:xfrm>
              <a:off x="9696301" y="5994367"/>
              <a:ext cx="1082992" cy="1367847"/>
              <a:chOff x="0" y="0"/>
              <a:chExt cx="643534" cy="812800"/>
            </a:xfrm>
          </p:grpSpPr>
          <p:sp>
            <p:nvSpPr>
              <p:cNvPr id="19" name="Freeform 19"/>
              <p:cNvSpPr/>
              <p:nvPr/>
            </p:nvSpPr>
            <p:spPr>
              <a:xfrm>
                <a:off x="0" y="0"/>
                <a:ext cx="643534" cy="812800"/>
              </a:xfrm>
              <a:custGeom>
                <a:avLst/>
                <a:gdLst/>
                <a:ahLst/>
                <a:cxnLst/>
                <a:rect l="l" t="t" r="r" b="b"/>
                <a:pathLst>
                  <a:path w="643534" h="812800">
                    <a:moveTo>
                      <a:pt x="0" y="0"/>
                    </a:moveTo>
                    <a:lnTo>
                      <a:pt x="643534" y="0"/>
                    </a:lnTo>
                    <a:lnTo>
                      <a:pt x="643534" y="812800"/>
                    </a:lnTo>
                    <a:lnTo>
                      <a:pt x="0" y="812800"/>
                    </a:lnTo>
                    <a:close/>
                  </a:path>
                </a:pathLst>
              </a:custGeom>
              <a:solidFill>
                <a:srgbClr val="5A623D"/>
              </a:solidFill>
            </p:spPr>
          </p:sp>
          <p:sp>
            <p:nvSpPr>
              <p:cNvPr id="20" name="TextBox 20"/>
              <p:cNvSpPr txBox="1"/>
              <p:nvPr/>
            </p:nvSpPr>
            <p:spPr>
              <a:xfrm>
                <a:off x="0" y="-47625"/>
                <a:ext cx="812800" cy="860425"/>
              </a:xfrm>
              <a:prstGeom prst="rect">
                <a:avLst/>
              </a:prstGeom>
            </p:spPr>
            <p:txBody>
              <a:bodyPr lIns="50800" tIns="50800" rIns="50800" bIns="50800" rtlCol="0" anchor="ctr"/>
              <a:lstStyle/>
              <a:p>
                <a:pPr algn="ctr">
                  <a:lnSpc>
                    <a:spcPts val="2800"/>
                  </a:lnSpc>
                </a:pPr>
                <a:endParaRPr dirty="0"/>
              </a:p>
            </p:txBody>
          </p:sp>
        </p:grpSp>
        <p:grpSp>
          <p:nvGrpSpPr>
            <p:cNvPr id="21" name="Group 21"/>
            <p:cNvGrpSpPr/>
            <p:nvPr/>
          </p:nvGrpSpPr>
          <p:grpSpPr>
            <a:xfrm>
              <a:off x="10411231" y="1172805"/>
              <a:ext cx="275819" cy="1706051"/>
              <a:chOff x="0" y="0"/>
              <a:chExt cx="72644" cy="449330"/>
            </a:xfrm>
          </p:grpSpPr>
          <p:sp>
            <p:nvSpPr>
              <p:cNvPr id="22" name="Freeform 22"/>
              <p:cNvSpPr/>
              <p:nvPr/>
            </p:nvSpPr>
            <p:spPr>
              <a:xfrm>
                <a:off x="0" y="0"/>
                <a:ext cx="72644" cy="449330"/>
              </a:xfrm>
              <a:custGeom>
                <a:avLst/>
                <a:gdLst/>
                <a:ahLst/>
                <a:cxnLst/>
                <a:rect l="l" t="t" r="r" b="b"/>
                <a:pathLst>
                  <a:path w="72644" h="449330">
                    <a:moveTo>
                      <a:pt x="0" y="0"/>
                    </a:moveTo>
                    <a:lnTo>
                      <a:pt x="72644" y="0"/>
                    </a:lnTo>
                    <a:lnTo>
                      <a:pt x="72644" y="449330"/>
                    </a:lnTo>
                    <a:lnTo>
                      <a:pt x="0" y="449330"/>
                    </a:lnTo>
                    <a:close/>
                  </a:path>
                </a:pathLst>
              </a:custGeom>
              <a:solidFill>
                <a:srgbClr val="B5FF7A"/>
              </a:solidFill>
            </p:spPr>
          </p:sp>
          <p:sp>
            <p:nvSpPr>
              <p:cNvPr id="23" name="TextBox 23"/>
              <p:cNvSpPr txBox="1"/>
              <p:nvPr/>
            </p:nvSpPr>
            <p:spPr>
              <a:xfrm>
                <a:off x="0" y="-47625"/>
                <a:ext cx="812800" cy="860425"/>
              </a:xfrm>
              <a:prstGeom prst="rect">
                <a:avLst/>
              </a:prstGeom>
            </p:spPr>
            <p:txBody>
              <a:bodyPr lIns="50800" tIns="50800" rIns="50800" bIns="50800" rtlCol="0" anchor="ctr"/>
              <a:lstStyle/>
              <a:p>
                <a:pPr algn="ctr">
                  <a:lnSpc>
                    <a:spcPts val="2800"/>
                  </a:lnSpc>
                </a:pPr>
                <a:endParaRPr dirty="0"/>
              </a:p>
            </p:txBody>
          </p:sp>
        </p:grpSp>
      </p:grpSp>
      <p:grpSp>
        <p:nvGrpSpPr>
          <p:cNvPr id="24" name="Group 24"/>
          <p:cNvGrpSpPr/>
          <p:nvPr/>
        </p:nvGrpSpPr>
        <p:grpSpPr>
          <a:xfrm>
            <a:off x="15456718" y="1172805"/>
            <a:ext cx="1082992" cy="6778641"/>
            <a:chOff x="0" y="0"/>
            <a:chExt cx="1443990" cy="9038187"/>
          </a:xfrm>
        </p:grpSpPr>
        <p:grpSp>
          <p:nvGrpSpPr>
            <p:cNvPr id="25" name="Group 25"/>
            <p:cNvGrpSpPr/>
            <p:nvPr/>
          </p:nvGrpSpPr>
          <p:grpSpPr>
            <a:xfrm>
              <a:off x="122991" y="2387086"/>
              <a:ext cx="1198007" cy="6651102"/>
              <a:chOff x="0" y="0"/>
              <a:chExt cx="812800" cy="4512507"/>
            </a:xfrm>
          </p:grpSpPr>
          <p:sp>
            <p:nvSpPr>
              <p:cNvPr id="26" name="Freeform 26"/>
              <p:cNvSpPr/>
              <p:nvPr/>
            </p:nvSpPr>
            <p:spPr>
              <a:xfrm>
                <a:off x="0" y="0"/>
                <a:ext cx="812800" cy="4512507"/>
              </a:xfrm>
              <a:custGeom>
                <a:avLst/>
                <a:gdLst/>
                <a:ahLst/>
                <a:cxnLst/>
                <a:rect l="l" t="t" r="r" b="b"/>
                <a:pathLst>
                  <a:path w="812800" h="4512507">
                    <a:moveTo>
                      <a:pt x="0" y="0"/>
                    </a:moveTo>
                    <a:lnTo>
                      <a:pt x="812800" y="0"/>
                    </a:lnTo>
                    <a:lnTo>
                      <a:pt x="812800" y="4512507"/>
                    </a:lnTo>
                    <a:lnTo>
                      <a:pt x="0" y="4512507"/>
                    </a:lnTo>
                    <a:close/>
                  </a:path>
                </a:pathLst>
              </a:custGeom>
              <a:solidFill>
                <a:srgbClr val="FFBD59"/>
              </a:solidFill>
            </p:spPr>
          </p:sp>
          <p:sp>
            <p:nvSpPr>
              <p:cNvPr id="27" name="TextBox 27"/>
              <p:cNvSpPr txBox="1"/>
              <p:nvPr/>
            </p:nvSpPr>
            <p:spPr>
              <a:xfrm>
                <a:off x="0" y="-47625"/>
                <a:ext cx="812800" cy="860425"/>
              </a:xfrm>
              <a:prstGeom prst="rect">
                <a:avLst/>
              </a:prstGeom>
            </p:spPr>
            <p:txBody>
              <a:bodyPr lIns="50800" tIns="50800" rIns="50800" bIns="50800" rtlCol="0" anchor="ctr"/>
              <a:lstStyle/>
              <a:p>
                <a:pPr algn="ctr">
                  <a:lnSpc>
                    <a:spcPts val="2800"/>
                  </a:lnSpc>
                </a:pPr>
                <a:endParaRPr dirty="0"/>
              </a:p>
            </p:txBody>
          </p:sp>
        </p:grpSp>
        <p:grpSp>
          <p:nvGrpSpPr>
            <p:cNvPr id="28" name="Group 28"/>
            <p:cNvGrpSpPr/>
            <p:nvPr/>
          </p:nvGrpSpPr>
          <p:grpSpPr>
            <a:xfrm>
              <a:off x="122991" y="2045289"/>
              <a:ext cx="1198007" cy="341797"/>
              <a:chOff x="0" y="0"/>
              <a:chExt cx="236643" cy="67515"/>
            </a:xfrm>
          </p:grpSpPr>
          <p:sp>
            <p:nvSpPr>
              <p:cNvPr id="29" name="Freeform 29"/>
              <p:cNvSpPr/>
              <p:nvPr/>
            </p:nvSpPr>
            <p:spPr>
              <a:xfrm>
                <a:off x="0" y="0"/>
                <a:ext cx="236643" cy="67515"/>
              </a:xfrm>
              <a:custGeom>
                <a:avLst/>
                <a:gdLst/>
                <a:ahLst/>
                <a:cxnLst/>
                <a:rect l="l" t="t" r="r" b="b"/>
                <a:pathLst>
                  <a:path w="236643" h="67515">
                    <a:moveTo>
                      <a:pt x="0" y="0"/>
                    </a:moveTo>
                    <a:lnTo>
                      <a:pt x="236643" y="0"/>
                    </a:lnTo>
                    <a:lnTo>
                      <a:pt x="236643" y="67515"/>
                    </a:lnTo>
                    <a:lnTo>
                      <a:pt x="0" y="67515"/>
                    </a:lnTo>
                    <a:close/>
                  </a:path>
                </a:pathLst>
              </a:custGeom>
              <a:solidFill>
                <a:srgbClr val="B5FF7A"/>
              </a:solidFill>
            </p:spPr>
          </p:sp>
          <p:sp>
            <p:nvSpPr>
              <p:cNvPr id="30" name="TextBox 30"/>
              <p:cNvSpPr txBox="1"/>
              <p:nvPr/>
            </p:nvSpPr>
            <p:spPr>
              <a:xfrm>
                <a:off x="0" y="-47625"/>
                <a:ext cx="812800" cy="860425"/>
              </a:xfrm>
              <a:prstGeom prst="rect">
                <a:avLst/>
              </a:prstGeom>
            </p:spPr>
            <p:txBody>
              <a:bodyPr lIns="50800" tIns="50800" rIns="50800" bIns="50800" rtlCol="0" anchor="ctr"/>
              <a:lstStyle/>
              <a:p>
                <a:pPr algn="ctr">
                  <a:lnSpc>
                    <a:spcPts val="2800"/>
                  </a:lnSpc>
                </a:pPr>
                <a:endParaRPr dirty="0"/>
              </a:p>
            </p:txBody>
          </p:sp>
        </p:grpSp>
        <p:grpSp>
          <p:nvGrpSpPr>
            <p:cNvPr id="31" name="Group 31"/>
            <p:cNvGrpSpPr/>
            <p:nvPr/>
          </p:nvGrpSpPr>
          <p:grpSpPr>
            <a:xfrm>
              <a:off x="122991" y="0"/>
              <a:ext cx="367758" cy="2274735"/>
              <a:chOff x="0" y="0"/>
              <a:chExt cx="72644" cy="449330"/>
            </a:xfrm>
          </p:grpSpPr>
          <p:sp>
            <p:nvSpPr>
              <p:cNvPr id="32" name="Freeform 32"/>
              <p:cNvSpPr/>
              <p:nvPr/>
            </p:nvSpPr>
            <p:spPr>
              <a:xfrm>
                <a:off x="0" y="0"/>
                <a:ext cx="72644" cy="449330"/>
              </a:xfrm>
              <a:custGeom>
                <a:avLst/>
                <a:gdLst/>
                <a:ahLst/>
                <a:cxnLst/>
                <a:rect l="l" t="t" r="r" b="b"/>
                <a:pathLst>
                  <a:path w="72644" h="449330">
                    <a:moveTo>
                      <a:pt x="0" y="0"/>
                    </a:moveTo>
                    <a:lnTo>
                      <a:pt x="72644" y="0"/>
                    </a:lnTo>
                    <a:lnTo>
                      <a:pt x="72644" y="449330"/>
                    </a:lnTo>
                    <a:lnTo>
                      <a:pt x="0" y="449330"/>
                    </a:lnTo>
                    <a:close/>
                  </a:path>
                </a:pathLst>
              </a:custGeom>
              <a:solidFill>
                <a:srgbClr val="B5FF7A"/>
              </a:solidFill>
            </p:spPr>
          </p:sp>
          <p:sp>
            <p:nvSpPr>
              <p:cNvPr id="33" name="TextBox 33"/>
              <p:cNvSpPr txBox="1"/>
              <p:nvPr/>
            </p:nvSpPr>
            <p:spPr>
              <a:xfrm>
                <a:off x="0" y="-47625"/>
                <a:ext cx="812800" cy="860425"/>
              </a:xfrm>
              <a:prstGeom prst="rect">
                <a:avLst/>
              </a:prstGeom>
            </p:spPr>
            <p:txBody>
              <a:bodyPr lIns="50800" tIns="50800" rIns="50800" bIns="50800" rtlCol="0" anchor="ctr"/>
              <a:lstStyle/>
              <a:p>
                <a:pPr algn="ctr">
                  <a:lnSpc>
                    <a:spcPts val="2800"/>
                  </a:lnSpc>
                </a:pPr>
                <a:endParaRPr dirty="0"/>
              </a:p>
            </p:txBody>
          </p:sp>
        </p:grpSp>
        <p:grpSp>
          <p:nvGrpSpPr>
            <p:cNvPr id="34" name="Group 34"/>
            <p:cNvGrpSpPr/>
            <p:nvPr/>
          </p:nvGrpSpPr>
          <p:grpSpPr>
            <a:xfrm>
              <a:off x="262106" y="3471050"/>
              <a:ext cx="919778" cy="1170696"/>
              <a:chOff x="0" y="0"/>
              <a:chExt cx="181684" cy="231249"/>
            </a:xfrm>
          </p:grpSpPr>
          <p:sp>
            <p:nvSpPr>
              <p:cNvPr id="35" name="Freeform 35"/>
              <p:cNvSpPr/>
              <p:nvPr/>
            </p:nvSpPr>
            <p:spPr>
              <a:xfrm>
                <a:off x="0" y="0"/>
                <a:ext cx="181684" cy="231249"/>
              </a:xfrm>
              <a:custGeom>
                <a:avLst/>
                <a:gdLst/>
                <a:ahLst/>
                <a:cxnLst/>
                <a:rect l="l" t="t" r="r" b="b"/>
                <a:pathLst>
                  <a:path w="181684" h="231249">
                    <a:moveTo>
                      <a:pt x="90842" y="0"/>
                    </a:moveTo>
                    <a:lnTo>
                      <a:pt x="90842" y="0"/>
                    </a:lnTo>
                    <a:cubicBezTo>
                      <a:pt x="114935" y="0"/>
                      <a:pt x="138041" y="9571"/>
                      <a:pt x="155077" y="26607"/>
                    </a:cubicBezTo>
                    <a:cubicBezTo>
                      <a:pt x="172114" y="43643"/>
                      <a:pt x="181684" y="66749"/>
                      <a:pt x="181684" y="90842"/>
                    </a:cubicBezTo>
                    <a:lnTo>
                      <a:pt x="181684" y="140406"/>
                    </a:lnTo>
                    <a:cubicBezTo>
                      <a:pt x="181684" y="164499"/>
                      <a:pt x="172114" y="187605"/>
                      <a:pt x="155077" y="204641"/>
                    </a:cubicBezTo>
                    <a:cubicBezTo>
                      <a:pt x="138041" y="221678"/>
                      <a:pt x="114935" y="231249"/>
                      <a:pt x="90842" y="231249"/>
                    </a:cubicBezTo>
                    <a:lnTo>
                      <a:pt x="90842" y="231249"/>
                    </a:lnTo>
                    <a:cubicBezTo>
                      <a:pt x="66749" y="231249"/>
                      <a:pt x="43643" y="221678"/>
                      <a:pt x="26607" y="204641"/>
                    </a:cubicBezTo>
                    <a:cubicBezTo>
                      <a:pt x="9571" y="187605"/>
                      <a:pt x="0" y="164499"/>
                      <a:pt x="0" y="140406"/>
                    </a:cubicBezTo>
                    <a:lnTo>
                      <a:pt x="0" y="90842"/>
                    </a:lnTo>
                    <a:cubicBezTo>
                      <a:pt x="0" y="66749"/>
                      <a:pt x="9571" y="43643"/>
                      <a:pt x="26607" y="26607"/>
                    </a:cubicBezTo>
                    <a:cubicBezTo>
                      <a:pt x="43643" y="9571"/>
                      <a:pt x="66749" y="0"/>
                      <a:pt x="90842" y="0"/>
                    </a:cubicBezTo>
                    <a:close/>
                  </a:path>
                </a:pathLst>
              </a:custGeom>
              <a:solidFill>
                <a:srgbClr val="4C8F36"/>
              </a:solidFill>
            </p:spPr>
          </p:sp>
          <p:sp>
            <p:nvSpPr>
              <p:cNvPr id="36" name="TextBox 36"/>
              <p:cNvSpPr txBox="1"/>
              <p:nvPr/>
            </p:nvSpPr>
            <p:spPr>
              <a:xfrm>
                <a:off x="0" y="-47625"/>
                <a:ext cx="812800" cy="860425"/>
              </a:xfrm>
              <a:prstGeom prst="rect">
                <a:avLst/>
              </a:prstGeom>
            </p:spPr>
            <p:txBody>
              <a:bodyPr lIns="50800" tIns="50800" rIns="50800" bIns="50800" rtlCol="0" anchor="ctr"/>
              <a:lstStyle/>
              <a:p>
                <a:pPr algn="ctr">
                  <a:lnSpc>
                    <a:spcPts val="2800"/>
                  </a:lnSpc>
                </a:pPr>
                <a:endParaRPr dirty="0"/>
              </a:p>
            </p:txBody>
          </p:sp>
        </p:grpSp>
        <p:grpSp>
          <p:nvGrpSpPr>
            <p:cNvPr id="37" name="Group 37"/>
            <p:cNvGrpSpPr/>
            <p:nvPr/>
          </p:nvGrpSpPr>
          <p:grpSpPr>
            <a:xfrm>
              <a:off x="0" y="6428750"/>
              <a:ext cx="1443990" cy="1823796"/>
              <a:chOff x="0" y="0"/>
              <a:chExt cx="643534" cy="812800"/>
            </a:xfrm>
          </p:grpSpPr>
          <p:sp>
            <p:nvSpPr>
              <p:cNvPr id="38" name="Freeform 38"/>
              <p:cNvSpPr/>
              <p:nvPr/>
            </p:nvSpPr>
            <p:spPr>
              <a:xfrm>
                <a:off x="0" y="0"/>
                <a:ext cx="643534" cy="812800"/>
              </a:xfrm>
              <a:custGeom>
                <a:avLst/>
                <a:gdLst/>
                <a:ahLst/>
                <a:cxnLst/>
                <a:rect l="l" t="t" r="r" b="b"/>
                <a:pathLst>
                  <a:path w="643534" h="812800">
                    <a:moveTo>
                      <a:pt x="0" y="0"/>
                    </a:moveTo>
                    <a:lnTo>
                      <a:pt x="643534" y="0"/>
                    </a:lnTo>
                    <a:lnTo>
                      <a:pt x="643534" y="812800"/>
                    </a:lnTo>
                    <a:lnTo>
                      <a:pt x="0" y="812800"/>
                    </a:lnTo>
                    <a:close/>
                  </a:path>
                </a:pathLst>
              </a:custGeom>
              <a:solidFill>
                <a:srgbClr val="5A623D"/>
              </a:solidFill>
            </p:spPr>
          </p:sp>
          <p:sp>
            <p:nvSpPr>
              <p:cNvPr id="39" name="TextBox 39"/>
              <p:cNvSpPr txBox="1"/>
              <p:nvPr/>
            </p:nvSpPr>
            <p:spPr>
              <a:xfrm>
                <a:off x="0" y="-47625"/>
                <a:ext cx="812800" cy="860425"/>
              </a:xfrm>
              <a:prstGeom prst="rect">
                <a:avLst/>
              </a:prstGeom>
            </p:spPr>
            <p:txBody>
              <a:bodyPr lIns="50800" tIns="50800" rIns="50800" bIns="50800" rtlCol="0" anchor="ctr"/>
              <a:lstStyle/>
              <a:p>
                <a:pPr algn="ctr">
                  <a:lnSpc>
                    <a:spcPts val="2800"/>
                  </a:lnSpc>
                </a:pPr>
                <a:endParaRPr dirty="0"/>
              </a:p>
            </p:txBody>
          </p:sp>
        </p:grpSp>
        <p:grpSp>
          <p:nvGrpSpPr>
            <p:cNvPr id="40" name="Group 40"/>
            <p:cNvGrpSpPr/>
            <p:nvPr/>
          </p:nvGrpSpPr>
          <p:grpSpPr>
            <a:xfrm>
              <a:off x="953240" y="0"/>
              <a:ext cx="367758" cy="2274735"/>
              <a:chOff x="0" y="0"/>
              <a:chExt cx="72644" cy="449330"/>
            </a:xfrm>
          </p:grpSpPr>
          <p:sp>
            <p:nvSpPr>
              <p:cNvPr id="41" name="Freeform 41"/>
              <p:cNvSpPr/>
              <p:nvPr/>
            </p:nvSpPr>
            <p:spPr>
              <a:xfrm>
                <a:off x="0" y="0"/>
                <a:ext cx="72644" cy="449330"/>
              </a:xfrm>
              <a:custGeom>
                <a:avLst/>
                <a:gdLst/>
                <a:ahLst/>
                <a:cxnLst/>
                <a:rect l="l" t="t" r="r" b="b"/>
                <a:pathLst>
                  <a:path w="72644" h="449330">
                    <a:moveTo>
                      <a:pt x="0" y="0"/>
                    </a:moveTo>
                    <a:lnTo>
                      <a:pt x="72644" y="0"/>
                    </a:lnTo>
                    <a:lnTo>
                      <a:pt x="72644" y="449330"/>
                    </a:lnTo>
                    <a:lnTo>
                      <a:pt x="0" y="449330"/>
                    </a:lnTo>
                    <a:close/>
                  </a:path>
                </a:pathLst>
              </a:custGeom>
              <a:solidFill>
                <a:srgbClr val="B5FF7A"/>
              </a:solidFill>
            </p:spPr>
          </p:sp>
          <p:sp>
            <p:nvSpPr>
              <p:cNvPr id="42" name="TextBox 42"/>
              <p:cNvSpPr txBox="1"/>
              <p:nvPr/>
            </p:nvSpPr>
            <p:spPr>
              <a:xfrm>
                <a:off x="0" y="-47625"/>
                <a:ext cx="812800" cy="860425"/>
              </a:xfrm>
              <a:prstGeom prst="rect">
                <a:avLst/>
              </a:prstGeom>
            </p:spPr>
            <p:txBody>
              <a:bodyPr lIns="50800" tIns="50800" rIns="50800" bIns="50800" rtlCol="0" anchor="ctr"/>
              <a:lstStyle/>
              <a:p>
                <a:pPr algn="ctr">
                  <a:lnSpc>
                    <a:spcPts val="2800"/>
                  </a:lnSpc>
                </a:pPr>
                <a:endParaRPr dirty="0"/>
              </a:p>
            </p:txBody>
          </p:sp>
        </p:grpSp>
      </p:grpSp>
      <p:grpSp>
        <p:nvGrpSpPr>
          <p:cNvPr id="43" name="Group 43"/>
          <p:cNvGrpSpPr/>
          <p:nvPr/>
        </p:nvGrpSpPr>
        <p:grpSpPr>
          <a:xfrm>
            <a:off x="15456718" y="7769626"/>
            <a:ext cx="1082992" cy="363640"/>
            <a:chOff x="0" y="0"/>
            <a:chExt cx="285233" cy="95773"/>
          </a:xfrm>
        </p:grpSpPr>
        <p:sp>
          <p:nvSpPr>
            <p:cNvPr id="44" name="Freeform 44"/>
            <p:cNvSpPr/>
            <p:nvPr/>
          </p:nvSpPr>
          <p:spPr>
            <a:xfrm>
              <a:off x="0" y="0"/>
              <a:ext cx="285233" cy="95773"/>
            </a:xfrm>
            <a:custGeom>
              <a:avLst/>
              <a:gdLst/>
              <a:ahLst/>
              <a:cxnLst/>
              <a:rect l="l" t="t" r="r" b="b"/>
              <a:pathLst>
                <a:path w="285233" h="95773">
                  <a:moveTo>
                    <a:pt x="0" y="0"/>
                  </a:moveTo>
                  <a:lnTo>
                    <a:pt x="285233" y="0"/>
                  </a:lnTo>
                  <a:lnTo>
                    <a:pt x="285233" y="95773"/>
                  </a:lnTo>
                  <a:lnTo>
                    <a:pt x="0" y="95773"/>
                  </a:lnTo>
                  <a:close/>
                </a:path>
              </a:pathLst>
            </a:custGeom>
            <a:solidFill>
              <a:srgbClr val="5E17EB"/>
            </a:solidFill>
          </p:spPr>
        </p:sp>
        <p:sp>
          <p:nvSpPr>
            <p:cNvPr id="45" name="TextBox 45"/>
            <p:cNvSpPr txBox="1"/>
            <p:nvPr/>
          </p:nvSpPr>
          <p:spPr>
            <a:xfrm>
              <a:off x="0" y="-47625"/>
              <a:ext cx="812800" cy="860425"/>
            </a:xfrm>
            <a:prstGeom prst="rect">
              <a:avLst/>
            </a:prstGeom>
          </p:spPr>
          <p:txBody>
            <a:bodyPr lIns="50800" tIns="50800" rIns="50800" bIns="50800" rtlCol="0" anchor="ctr"/>
            <a:lstStyle/>
            <a:p>
              <a:pPr algn="ctr">
                <a:lnSpc>
                  <a:spcPts val="2800"/>
                </a:lnSpc>
              </a:pPr>
              <a:endParaRPr dirty="0"/>
            </a:p>
          </p:txBody>
        </p:sp>
      </p:grpSp>
      <p:sp>
        <p:nvSpPr>
          <p:cNvPr id="46" name="TextBox 46"/>
          <p:cNvSpPr txBox="1"/>
          <p:nvPr/>
        </p:nvSpPr>
        <p:spPr>
          <a:xfrm>
            <a:off x="11418450" y="6216300"/>
            <a:ext cx="3399112" cy="1180465"/>
          </a:xfrm>
          <a:prstGeom prst="rect">
            <a:avLst/>
          </a:prstGeom>
        </p:spPr>
        <p:txBody>
          <a:bodyPr lIns="0" tIns="0" rIns="0" bIns="0" rtlCol="0" anchor="t">
            <a:spAutoFit/>
          </a:bodyPr>
          <a:lstStyle/>
          <a:p>
            <a:pPr algn="ctr">
              <a:lnSpc>
                <a:spcPts val="4759"/>
              </a:lnSpc>
            </a:pPr>
            <a:r>
              <a:rPr lang="en-US" sz="3399" dirty="0">
                <a:solidFill>
                  <a:srgbClr val="FFFFFF"/>
                </a:solidFill>
                <a:latin typeface="Canva Sans"/>
              </a:rPr>
              <a:t>Grip to hold the handle</a:t>
            </a:r>
          </a:p>
        </p:txBody>
      </p:sp>
      <p:sp>
        <p:nvSpPr>
          <p:cNvPr id="47" name="AutoShape 47"/>
          <p:cNvSpPr/>
          <p:nvPr/>
        </p:nvSpPr>
        <p:spPr>
          <a:xfrm flipH="1" flipV="1">
            <a:off x="10779294" y="6522507"/>
            <a:ext cx="639156" cy="317364"/>
          </a:xfrm>
          <a:prstGeom prst="line">
            <a:avLst/>
          </a:prstGeom>
          <a:ln w="38100" cap="flat">
            <a:solidFill>
              <a:srgbClr val="FFFFFF"/>
            </a:solidFill>
            <a:prstDash val="solid"/>
            <a:headEnd type="none" w="sm" len="sm"/>
            <a:tailEnd type="arrow" w="med" len="sm"/>
          </a:ln>
        </p:spPr>
      </p:sp>
      <p:sp>
        <p:nvSpPr>
          <p:cNvPr id="48" name="AutoShape 48"/>
          <p:cNvSpPr/>
          <p:nvPr/>
        </p:nvSpPr>
        <p:spPr>
          <a:xfrm flipV="1">
            <a:off x="14817562" y="6505444"/>
            <a:ext cx="639156" cy="334426"/>
          </a:xfrm>
          <a:prstGeom prst="line">
            <a:avLst/>
          </a:prstGeom>
          <a:ln w="38100" cap="flat">
            <a:solidFill>
              <a:srgbClr val="FFFFFF"/>
            </a:solidFill>
            <a:prstDash val="solid"/>
            <a:headEnd type="none" w="sm" len="sm"/>
            <a:tailEnd type="arrow" w="med" len="sm"/>
          </a:ln>
        </p:spPr>
      </p:sp>
      <p:sp>
        <p:nvSpPr>
          <p:cNvPr id="49" name="TextBox 49"/>
          <p:cNvSpPr txBox="1"/>
          <p:nvPr/>
        </p:nvSpPr>
        <p:spPr>
          <a:xfrm>
            <a:off x="11426922" y="3938555"/>
            <a:ext cx="3399112" cy="1180465"/>
          </a:xfrm>
          <a:prstGeom prst="rect">
            <a:avLst/>
          </a:prstGeom>
        </p:spPr>
        <p:txBody>
          <a:bodyPr lIns="0" tIns="0" rIns="0" bIns="0" rtlCol="0" anchor="t">
            <a:spAutoFit/>
          </a:bodyPr>
          <a:lstStyle/>
          <a:p>
            <a:pPr algn="ctr">
              <a:lnSpc>
                <a:spcPts val="4759"/>
              </a:lnSpc>
            </a:pPr>
            <a:r>
              <a:rPr lang="en-US" sz="3399" dirty="0">
                <a:solidFill>
                  <a:srgbClr val="FFFFFF"/>
                </a:solidFill>
                <a:latin typeface="Canva Sans"/>
              </a:rPr>
              <a:t>Humidity sensors</a:t>
            </a:r>
          </a:p>
        </p:txBody>
      </p:sp>
      <p:sp>
        <p:nvSpPr>
          <p:cNvPr id="50" name="AutoShape 50"/>
          <p:cNvSpPr/>
          <p:nvPr/>
        </p:nvSpPr>
        <p:spPr>
          <a:xfrm flipH="1" flipV="1">
            <a:off x="10237797" y="4005230"/>
            <a:ext cx="1189124" cy="556895"/>
          </a:xfrm>
          <a:prstGeom prst="line">
            <a:avLst/>
          </a:prstGeom>
          <a:ln w="38100" cap="flat">
            <a:solidFill>
              <a:srgbClr val="FFFFFF"/>
            </a:solidFill>
            <a:prstDash val="solid"/>
            <a:headEnd type="none" w="sm" len="sm"/>
            <a:tailEnd type="arrow" w="med" len="sm"/>
          </a:ln>
        </p:spPr>
      </p:sp>
      <p:sp>
        <p:nvSpPr>
          <p:cNvPr id="51" name="AutoShape 51"/>
          <p:cNvSpPr/>
          <p:nvPr/>
        </p:nvSpPr>
        <p:spPr>
          <a:xfrm flipV="1">
            <a:off x="14826034" y="3987978"/>
            <a:ext cx="1172180" cy="574147"/>
          </a:xfrm>
          <a:prstGeom prst="line">
            <a:avLst/>
          </a:prstGeom>
          <a:ln w="38100" cap="flat">
            <a:solidFill>
              <a:srgbClr val="FFFFFF"/>
            </a:solidFill>
            <a:prstDash val="solid"/>
            <a:headEnd type="none" w="sm" len="sm"/>
            <a:tailEnd type="arrow" w="med" len="sm"/>
          </a:ln>
        </p:spPr>
      </p:sp>
      <p:sp>
        <p:nvSpPr>
          <p:cNvPr id="52" name="TextBox 52"/>
          <p:cNvSpPr txBox="1"/>
          <p:nvPr/>
        </p:nvSpPr>
        <p:spPr>
          <a:xfrm>
            <a:off x="11435394" y="1660810"/>
            <a:ext cx="3399112" cy="1180465"/>
          </a:xfrm>
          <a:prstGeom prst="rect">
            <a:avLst/>
          </a:prstGeom>
        </p:spPr>
        <p:txBody>
          <a:bodyPr lIns="0" tIns="0" rIns="0" bIns="0" rtlCol="0" anchor="t">
            <a:spAutoFit/>
          </a:bodyPr>
          <a:lstStyle/>
          <a:p>
            <a:pPr algn="ctr">
              <a:lnSpc>
                <a:spcPts val="4759"/>
              </a:lnSpc>
            </a:pPr>
            <a:r>
              <a:rPr lang="en-US" sz="3399" dirty="0">
                <a:solidFill>
                  <a:srgbClr val="FFFFFF"/>
                </a:solidFill>
                <a:latin typeface="Canva Sans"/>
              </a:rPr>
              <a:t>Soil Moisture sensor</a:t>
            </a:r>
          </a:p>
        </p:txBody>
      </p:sp>
      <p:sp>
        <p:nvSpPr>
          <p:cNvPr id="53" name="AutoShape 53"/>
          <p:cNvSpPr/>
          <p:nvPr/>
        </p:nvSpPr>
        <p:spPr>
          <a:xfrm flipH="1" flipV="1">
            <a:off x="10770821" y="2117167"/>
            <a:ext cx="664572" cy="167213"/>
          </a:xfrm>
          <a:prstGeom prst="line">
            <a:avLst/>
          </a:prstGeom>
          <a:ln w="38100" cap="flat">
            <a:solidFill>
              <a:srgbClr val="FFFFFF"/>
            </a:solidFill>
            <a:prstDash val="solid"/>
            <a:headEnd type="none" w="sm" len="sm"/>
            <a:tailEnd type="arrow" w="med" len="sm"/>
          </a:ln>
        </p:spPr>
      </p:sp>
      <p:sp>
        <p:nvSpPr>
          <p:cNvPr id="54" name="AutoShape 54"/>
          <p:cNvSpPr/>
          <p:nvPr/>
        </p:nvSpPr>
        <p:spPr>
          <a:xfrm flipV="1">
            <a:off x="14834506" y="2098693"/>
            <a:ext cx="639516" cy="185687"/>
          </a:xfrm>
          <a:prstGeom prst="line">
            <a:avLst/>
          </a:prstGeom>
          <a:ln w="38100" cap="flat">
            <a:solidFill>
              <a:srgbClr val="FFFFFF"/>
            </a:solidFill>
            <a:prstDash val="solid"/>
            <a:headEnd type="none" w="sm" len="sm"/>
            <a:tailEnd type="arrow" w="med" len="sm"/>
          </a:ln>
        </p:spPr>
      </p:sp>
      <p:sp>
        <p:nvSpPr>
          <p:cNvPr id="55" name="TextBox 55"/>
          <p:cNvSpPr txBox="1"/>
          <p:nvPr/>
        </p:nvSpPr>
        <p:spPr>
          <a:xfrm>
            <a:off x="14087997" y="8471220"/>
            <a:ext cx="3851160" cy="1539540"/>
          </a:xfrm>
          <a:prstGeom prst="rect">
            <a:avLst/>
          </a:prstGeom>
        </p:spPr>
        <p:txBody>
          <a:bodyPr lIns="0" tIns="0" rIns="0" bIns="0" rtlCol="0" anchor="t">
            <a:spAutoFit/>
          </a:bodyPr>
          <a:lstStyle/>
          <a:p>
            <a:pPr algn="ctr">
              <a:lnSpc>
                <a:spcPts val="4117"/>
              </a:lnSpc>
            </a:pPr>
            <a:r>
              <a:rPr lang="en-US" sz="2940" dirty="0">
                <a:solidFill>
                  <a:srgbClr val="FFFFFF"/>
                </a:solidFill>
                <a:latin typeface="Canva Sans"/>
              </a:rPr>
              <a:t>Solar Panel for lasting without human interaction</a:t>
            </a:r>
          </a:p>
        </p:txBody>
      </p:sp>
      <p:sp>
        <p:nvSpPr>
          <p:cNvPr id="56" name="AutoShape 56"/>
          <p:cNvSpPr/>
          <p:nvPr/>
        </p:nvSpPr>
        <p:spPr>
          <a:xfrm flipH="1" flipV="1">
            <a:off x="15998214" y="8133266"/>
            <a:ext cx="15363" cy="395104"/>
          </a:xfrm>
          <a:prstGeom prst="line">
            <a:avLst/>
          </a:prstGeom>
          <a:ln w="38100" cap="flat">
            <a:solidFill>
              <a:srgbClr val="FFFFFF"/>
            </a:solidFill>
            <a:prstDash val="solid"/>
            <a:headEnd type="none" w="sm" len="sm"/>
            <a:tailEnd type="arrow" w="med" len="sm"/>
          </a:ln>
        </p:spPr>
      </p:sp>
      <p:sp>
        <p:nvSpPr>
          <p:cNvPr id="57" name="TextBox 57"/>
          <p:cNvSpPr txBox="1"/>
          <p:nvPr/>
        </p:nvSpPr>
        <p:spPr>
          <a:xfrm>
            <a:off x="623772" y="2793650"/>
            <a:ext cx="6291196" cy="5680075"/>
          </a:xfrm>
          <a:prstGeom prst="rect">
            <a:avLst/>
          </a:prstGeom>
        </p:spPr>
        <p:txBody>
          <a:bodyPr lIns="0" tIns="0" rIns="0" bIns="0" rtlCol="0" anchor="t">
            <a:spAutoFit/>
          </a:bodyPr>
          <a:lstStyle/>
          <a:p>
            <a:pPr marL="539749" lvl="1" indent="-269875">
              <a:lnSpc>
                <a:spcPts val="3499"/>
              </a:lnSpc>
              <a:buFont typeface="Arial"/>
              <a:buChar char="•"/>
            </a:pPr>
            <a:r>
              <a:rPr lang="en-US" sz="2499" dirty="0">
                <a:solidFill>
                  <a:srgbClr val="FFFFFF"/>
                </a:solidFill>
                <a:latin typeface="Canva Sans"/>
              </a:rPr>
              <a:t>It is a fork-like user-friendly handle</a:t>
            </a:r>
          </a:p>
          <a:p>
            <a:pPr marL="539749" lvl="1" indent="-269875">
              <a:lnSpc>
                <a:spcPts val="3499"/>
              </a:lnSpc>
              <a:buFont typeface="Arial"/>
              <a:buChar char="•"/>
            </a:pPr>
            <a:r>
              <a:rPr lang="en-US" sz="2499" dirty="0">
                <a:solidFill>
                  <a:srgbClr val="FFFFFF"/>
                </a:solidFill>
                <a:latin typeface="Canva Sans"/>
              </a:rPr>
              <a:t>It can tell the user of the soil moisture value and the humidity in the atmosphere.</a:t>
            </a:r>
          </a:p>
          <a:p>
            <a:pPr marL="539749" lvl="1" indent="-269875">
              <a:lnSpc>
                <a:spcPts val="3499"/>
              </a:lnSpc>
              <a:buFont typeface="Arial"/>
              <a:buChar char="•"/>
            </a:pPr>
            <a:r>
              <a:rPr lang="en-US" sz="2499" dirty="0">
                <a:solidFill>
                  <a:srgbClr val="FFFFFF"/>
                </a:solidFill>
                <a:latin typeface="Canva Sans"/>
              </a:rPr>
              <a:t>It helps by sending the app those values making it easier for the user's understanding</a:t>
            </a:r>
          </a:p>
          <a:p>
            <a:pPr marL="539749" lvl="1" indent="-269875">
              <a:lnSpc>
                <a:spcPts val="3499"/>
              </a:lnSpc>
              <a:buFont typeface="Arial"/>
              <a:buChar char="•"/>
            </a:pPr>
            <a:r>
              <a:rPr lang="en-US" sz="2499" dirty="0">
                <a:solidFill>
                  <a:srgbClr val="FFFFFF"/>
                </a:solidFill>
                <a:latin typeface="Canva Sans"/>
              </a:rPr>
              <a:t>These are available in two variations</a:t>
            </a:r>
          </a:p>
          <a:p>
            <a:pPr marL="1079499" lvl="2" indent="-359833">
              <a:lnSpc>
                <a:spcPts val="3499"/>
              </a:lnSpc>
              <a:buFont typeface="Arial"/>
              <a:buChar char="⚬"/>
            </a:pPr>
            <a:r>
              <a:rPr lang="en-US" sz="2499" dirty="0">
                <a:solidFill>
                  <a:srgbClr val="FFFFFF"/>
                </a:solidFill>
                <a:latin typeface="Canva Sans"/>
              </a:rPr>
              <a:t>Transportable; that can be used for multiple plants</a:t>
            </a:r>
          </a:p>
          <a:p>
            <a:pPr marL="1079499" lvl="2" indent="-359833">
              <a:lnSpc>
                <a:spcPts val="3499"/>
              </a:lnSpc>
              <a:buFont typeface="Arial"/>
              <a:buChar char="⚬"/>
            </a:pPr>
            <a:r>
              <a:rPr lang="en-US" sz="2499" dirty="0">
                <a:solidFill>
                  <a:srgbClr val="FFFFFF"/>
                </a:solidFill>
                <a:latin typeface="Canva Sans"/>
              </a:rPr>
              <a:t>Stationary; that can be used to monitor a plant constantly with least human interaction</a:t>
            </a:r>
          </a:p>
        </p:txBody>
      </p:sp>
      <p:sp>
        <p:nvSpPr>
          <p:cNvPr id="58" name="TextBox 58"/>
          <p:cNvSpPr txBox="1"/>
          <p:nvPr/>
        </p:nvSpPr>
        <p:spPr>
          <a:xfrm>
            <a:off x="7649834" y="448310"/>
            <a:ext cx="4694566" cy="574196"/>
          </a:xfrm>
          <a:prstGeom prst="rect">
            <a:avLst/>
          </a:prstGeom>
        </p:spPr>
        <p:txBody>
          <a:bodyPr wrap="square" lIns="0" tIns="0" rIns="0" bIns="0" rtlCol="0" anchor="t">
            <a:spAutoFit/>
          </a:bodyPr>
          <a:lstStyle/>
          <a:p>
            <a:pPr algn="ctr">
              <a:lnSpc>
                <a:spcPts val="4759"/>
              </a:lnSpc>
            </a:pPr>
            <a:r>
              <a:rPr lang="en-US" sz="3399" dirty="0">
                <a:solidFill>
                  <a:srgbClr val="FFFFFF"/>
                </a:solidFill>
                <a:latin typeface="Canva Sans"/>
              </a:rPr>
              <a:t>Transportable Handle</a:t>
            </a:r>
          </a:p>
        </p:txBody>
      </p:sp>
      <p:sp>
        <p:nvSpPr>
          <p:cNvPr id="59" name="TextBox 59"/>
          <p:cNvSpPr txBox="1"/>
          <p:nvPr/>
        </p:nvSpPr>
        <p:spPr>
          <a:xfrm>
            <a:off x="13761849" y="448310"/>
            <a:ext cx="3872359" cy="580390"/>
          </a:xfrm>
          <a:prstGeom prst="rect">
            <a:avLst/>
          </a:prstGeom>
        </p:spPr>
        <p:txBody>
          <a:bodyPr lIns="0" tIns="0" rIns="0" bIns="0" rtlCol="0" anchor="t">
            <a:spAutoFit/>
          </a:bodyPr>
          <a:lstStyle/>
          <a:p>
            <a:pPr algn="ctr">
              <a:lnSpc>
                <a:spcPts val="4759"/>
              </a:lnSpc>
            </a:pPr>
            <a:r>
              <a:rPr lang="en-US" sz="3399" dirty="0">
                <a:solidFill>
                  <a:srgbClr val="FFFFFF"/>
                </a:solidFill>
                <a:latin typeface="Canva Sans"/>
              </a:rPr>
              <a:t> Stationary Handle</a:t>
            </a:r>
          </a:p>
        </p:txBody>
      </p:sp>
      <p:sp>
        <p:nvSpPr>
          <p:cNvPr id="61" name="TextBox 60">
            <a:extLst>
              <a:ext uri="{FF2B5EF4-FFF2-40B4-BE49-F238E27FC236}">
                <a16:creationId xmlns:a16="http://schemas.microsoft.com/office/drawing/2014/main" id="{0E9FDB4B-988C-4746-9D22-F763E75585C7}"/>
              </a:ext>
            </a:extLst>
          </p:cNvPr>
          <p:cNvSpPr txBox="1"/>
          <p:nvPr/>
        </p:nvSpPr>
        <p:spPr>
          <a:xfrm>
            <a:off x="640377" y="1447800"/>
            <a:ext cx="6495830" cy="1169551"/>
          </a:xfrm>
          <a:prstGeom prst="rect">
            <a:avLst/>
          </a:prstGeom>
          <a:noFill/>
        </p:spPr>
        <p:txBody>
          <a:bodyPr wrap="square" rtlCol="0">
            <a:spAutoFit/>
          </a:bodyPr>
          <a:lstStyle/>
          <a:p>
            <a:pPr algn="ctr"/>
            <a:r>
              <a:rPr lang="en-US" sz="7000" b="1" u="sng" dirty="0">
                <a:solidFill>
                  <a:schemeClr val="bg1"/>
                </a:solidFill>
              </a:rPr>
              <a:t>IGS Fork</a:t>
            </a:r>
            <a:endParaRPr lang="en-IN" sz="7000" b="1" u="sng" dirty="0">
              <a:solidFill>
                <a:schemeClr val="bg1"/>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248615" y="-8083"/>
            <a:ext cx="18832122" cy="10485389"/>
            <a:chOff x="0" y="0"/>
            <a:chExt cx="4959900" cy="2761584"/>
          </a:xfrm>
        </p:grpSpPr>
        <p:sp>
          <p:nvSpPr>
            <p:cNvPr id="4" name="Freeform 4"/>
            <p:cNvSpPr/>
            <p:nvPr/>
          </p:nvSpPr>
          <p:spPr>
            <a:xfrm>
              <a:off x="0" y="0"/>
              <a:ext cx="4959900" cy="2761584"/>
            </a:xfrm>
            <a:custGeom>
              <a:avLst/>
              <a:gdLst/>
              <a:ahLst/>
              <a:cxnLst/>
              <a:rect l="l" t="t" r="r" b="b"/>
              <a:pathLst>
                <a:path w="4959900" h="2761584">
                  <a:moveTo>
                    <a:pt x="20966" y="0"/>
                  </a:moveTo>
                  <a:lnTo>
                    <a:pt x="4938934" y="0"/>
                  </a:lnTo>
                  <a:cubicBezTo>
                    <a:pt x="4944495" y="0"/>
                    <a:pt x="4949828" y="2209"/>
                    <a:pt x="4953760" y="6141"/>
                  </a:cubicBezTo>
                  <a:cubicBezTo>
                    <a:pt x="4957692" y="10073"/>
                    <a:pt x="4959900" y="15406"/>
                    <a:pt x="4959900" y="20966"/>
                  </a:cubicBezTo>
                  <a:lnTo>
                    <a:pt x="4959900" y="2740618"/>
                  </a:lnTo>
                  <a:cubicBezTo>
                    <a:pt x="4959900" y="2746178"/>
                    <a:pt x="4957692" y="2751511"/>
                    <a:pt x="4953760" y="2755443"/>
                  </a:cubicBezTo>
                  <a:cubicBezTo>
                    <a:pt x="4949828" y="2759375"/>
                    <a:pt x="4944495" y="2761584"/>
                    <a:pt x="4938934" y="2761584"/>
                  </a:cubicBezTo>
                  <a:lnTo>
                    <a:pt x="20966" y="2761584"/>
                  </a:lnTo>
                  <a:cubicBezTo>
                    <a:pt x="15406" y="2761584"/>
                    <a:pt x="10073" y="2759375"/>
                    <a:pt x="6141" y="2755443"/>
                  </a:cubicBezTo>
                  <a:cubicBezTo>
                    <a:pt x="2209" y="2751511"/>
                    <a:pt x="0" y="2746178"/>
                    <a:pt x="0" y="2740618"/>
                  </a:cubicBezTo>
                  <a:lnTo>
                    <a:pt x="0" y="20966"/>
                  </a:lnTo>
                  <a:cubicBezTo>
                    <a:pt x="0" y="15406"/>
                    <a:pt x="2209" y="10073"/>
                    <a:pt x="6141" y="6141"/>
                  </a:cubicBezTo>
                  <a:cubicBezTo>
                    <a:pt x="10073" y="2209"/>
                    <a:pt x="15406" y="0"/>
                    <a:pt x="20966" y="0"/>
                  </a:cubicBezTo>
                  <a:close/>
                </a:path>
              </a:pathLst>
            </a:custGeom>
            <a:solidFill>
              <a:srgbClr val="4C8F36">
                <a:alpha val="29804"/>
              </a:srgbClr>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800"/>
                </a:lnSpc>
              </a:pPr>
              <a:endParaRPr dirty="0"/>
            </a:p>
          </p:txBody>
        </p:sp>
      </p:grpSp>
      <p:grpSp>
        <p:nvGrpSpPr>
          <p:cNvPr id="62" name="Group 61">
            <a:extLst>
              <a:ext uri="{FF2B5EF4-FFF2-40B4-BE49-F238E27FC236}">
                <a16:creationId xmlns:a16="http://schemas.microsoft.com/office/drawing/2014/main" id="{81C63F2F-2816-4168-9343-3A2E3321A1C1}"/>
              </a:ext>
            </a:extLst>
          </p:cNvPr>
          <p:cNvGrpSpPr/>
          <p:nvPr/>
        </p:nvGrpSpPr>
        <p:grpSpPr>
          <a:xfrm rot="16200000">
            <a:off x="7790554" y="-2537549"/>
            <a:ext cx="2362366" cy="14837524"/>
            <a:chOff x="9696301" y="1172805"/>
            <a:chExt cx="1082992" cy="6778640"/>
          </a:xfrm>
        </p:grpSpPr>
        <p:grpSp>
          <p:nvGrpSpPr>
            <p:cNvPr id="6" name="Group 6"/>
            <p:cNvGrpSpPr/>
            <p:nvPr/>
          </p:nvGrpSpPr>
          <p:grpSpPr>
            <a:xfrm>
              <a:off x="9788545" y="2963119"/>
              <a:ext cx="898505" cy="4988326"/>
              <a:chOff x="0" y="0"/>
              <a:chExt cx="812800" cy="4512507"/>
            </a:xfrm>
          </p:grpSpPr>
          <p:sp>
            <p:nvSpPr>
              <p:cNvPr id="7" name="Freeform 7"/>
              <p:cNvSpPr/>
              <p:nvPr/>
            </p:nvSpPr>
            <p:spPr>
              <a:xfrm>
                <a:off x="0" y="0"/>
                <a:ext cx="812800" cy="4512507"/>
              </a:xfrm>
              <a:custGeom>
                <a:avLst/>
                <a:gdLst/>
                <a:ahLst/>
                <a:cxnLst/>
                <a:rect l="l" t="t" r="r" b="b"/>
                <a:pathLst>
                  <a:path w="812800" h="4512507">
                    <a:moveTo>
                      <a:pt x="0" y="0"/>
                    </a:moveTo>
                    <a:lnTo>
                      <a:pt x="812800" y="0"/>
                    </a:lnTo>
                    <a:lnTo>
                      <a:pt x="812800" y="4512507"/>
                    </a:lnTo>
                    <a:lnTo>
                      <a:pt x="0" y="4512507"/>
                    </a:lnTo>
                    <a:close/>
                  </a:path>
                </a:pathLst>
              </a:custGeom>
              <a:solidFill>
                <a:srgbClr val="FFBD59"/>
              </a:solidFill>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2800"/>
                  </a:lnSpc>
                </a:pPr>
                <a:endParaRPr dirty="0"/>
              </a:p>
            </p:txBody>
          </p:sp>
        </p:grpSp>
        <p:grpSp>
          <p:nvGrpSpPr>
            <p:cNvPr id="9" name="Group 9"/>
            <p:cNvGrpSpPr/>
            <p:nvPr/>
          </p:nvGrpSpPr>
          <p:grpSpPr>
            <a:xfrm>
              <a:off x="9788545" y="2706772"/>
              <a:ext cx="898505" cy="256348"/>
              <a:chOff x="0" y="0"/>
              <a:chExt cx="236643" cy="67515"/>
            </a:xfrm>
          </p:grpSpPr>
          <p:sp>
            <p:nvSpPr>
              <p:cNvPr id="10" name="Freeform 10"/>
              <p:cNvSpPr/>
              <p:nvPr/>
            </p:nvSpPr>
            <p:spPr>
              <a:xfrm>
                <a:off x="0" y="0"/>
                <a:ext cx="236643" cy="67515"/>
              </a:xfrm>
              <a:custGeom>
                <a:avLst/>
                <a:gdLst/>
                <a:ahLst/>
                <a:cxnLst/>
                <a:rect l="l" t="t" r="r" b="b"/>
                <a:pathLst>
                  <a:path w="236643" h="67515">
                    <a:moveTo>
                      <a:pt x="0" y="0"/>
                    </a:moveTo>
                    <a:lnTo>
                      <a:pt x="236643" y="0"/>
                    </a:lnTo>
                    <a:lnTo>
                      <a:pt x="236643" y="67515"/>
                    </a:lnTo>
                    <a:lnTo>
                      <a:pt x="0" y="67515"/>
                    </a:lnTo>
                    <a:close/>
                  </a:path>
                </a:pathLst>
              </a:custGeom>
              <a:solidFill>
                <a:srgbClr val="B5FF7A"/>
              </a:solidFill>
            </p:spPr>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2800"/>
                  </a:lnSpc>
                </a:pPr>
                <a:endParaRPr dirty="0"/>
              </a:p>
            </p:txBody>
          </p:sp>
        </p:grpSp>
        <p:grpSp>
          <p:nvGrpSpPr>
            <p:cNvPr id="12" name="Group 12"/>
            <p:cNvGrpSpPr/>
            <p:nvPr/>
          </p:nvGrpSpPr>
          <p:grpSpPr>
            <a:xfrm>
              <a:off x="9788545" y="1172805"/>
              <a:ext cx="275819" cy="1706051"/>
              <a:chOff x="0" y="0"/>
              <a:chExt cx="72644" cy="449330"/>
            </a:xfrm>
          </p:grpSpPr>
          <p:sp>
            <p:nvSpPr>
              <p:cNvPr id="13" name="Freeform 13"/>
              <p:cNvSpPr/>
              <p:nvPr/>
            </p:nvSpPr>
            <p:spPr>
              <a:xfrm>
                <a:off x="0" y="0"/>
                <a:ext cx="72644" cy="449330"/>
              </a:xfrm>
              <a:custGeom>
                <a:avLst/>
                <a:gdLst/>
                <a:ahLst/>
                <a:cxnLst/>
                <a:rect l="l" t="t" r="r" b="b"/>
                <a:pathLst>
                  <a:path w="72644" h="449330">
                    <a:moveTo>
                      <a:pt x="0" y="0"/>
                    </a:moveTo>
                    <a:lnTo>
                      <a:pt x="72644" y="0"/>
                    </a:lnTo>
                    <a:lnTo>
                      <a:pt x="72644" y="449330"/>
                    </a:lnTo>
                    <a:lnTo>
                      <a:pt x="0" y="449330"/>
                    </a:lnTo>
                    <a:close/>
                  </a:path>
                </a:pathLst>
              </a:custGeom>
              <a:solidFill>
                <a:srgbClr val="B5FF7A"/>
              </a:solidFill>
            </p:spPr>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2800"/>
                  </a:lnSpc>
                </a:pPr>
                <a:endParaRPr dirty="0"/>
              </a:p>
            </p:txBody>
          </p:sp>
        </p:grpSp>
        <p:grpSp>
          <p:nvGrpSpPr>
            <p:cNvPr id="15" name="Group 15"/>
            <p:cNvGrpSpPr/>
            <p:nvPr/>
          </p:nvGrpSpPr>
          <p:grpSpPr>
            <a:xfrm>
              <a:off x="9892881" y="3776093"/>
              <a:ext cx="689833" cy="878022"/>
              <a:chOff x="0" y="0"/>
              <a:chExt cx="181684" cy="231249"/>
            </a:xfrm>
          </p:grpSpPr>
          <p:sp>
            <p:nvSpPr>
              <p:cNvPr id="16" name="Freeform 16"/>
              <p:cNvSpPr/>
              <p:nvPr/>
            </p:nvSpPr>
            <p:spPr>
              <a:xfrm>
                <a:off x="0" y="0"/>
                <a:ext cx="181684" cy="231249"/>
              </a:xfrm>
              <a:custGeom>
                <a:avLst/>
                <a:gdLst/>
                <a:ahLst/>
                <a:cxnLst/>
                <a:rect l="l" t="t" r="r" b="b"/>
                <a:pathLst>
                  <a:path w="181684" h="231249">
                    <a:moveTo>
                      <a:pt x="90842" y="0"/>
                    </a:moveTo>
                    <a:lnTo>
                      <a:pt x="90842" y="0"/>
                    </a:lnTo>
                    <a:cubicBezTo>
                      <a:pt x="114935" y="0"/>
                      <a:pt x="138041" y="9571"/>
                      <a:pt x="155077" y="26607"/>
                    </a:cubicBezTo>
                    <a:cubicBezTo>
                      <a:pt x="172114" y="43643"/>
                      <a:pt x="181684" y="66749"/>
                      <a:pt x="181684" y="90842"/>
                    </a:cubicBezTo>
                    <a:lnTo>
                      <a:pt x="181684" y="140406"/>
                    </a:lnTo>
                    <a:cubicBezTo>
                      <a:pt x="181684" y="164499"/>
                      <a:pt x="172114" y="187605"/>
                      <a:pt x="155077" y="204641"/>
                    </a:cubicBezTo>
                    <a:cubicBezTo>
                      <a:pt x="138041" y="221678"/>
                      <a:pt x="114935" y="231249"/>
                      <a:pt x="90842" y="231249"/>
                    </a:cubicBezTo>
                    <a:lnTo>
                      <a:pt x="90842" y="231249"/>
                    </a:lnTo>
                    <a:cubicBezTo>
                      <a:pt x="66749" y="231249"/>
                      <a:pt x="43643" y="221678"/>
                      <a:pt x="26607" y="204641"/>
                    </a:cubicBezTo>
                    <a:cubicBezTo>
                      <a:pt x="9571" y="187605"/>
                      <a:pt x="0" y="164499"/>
                      <a:pt x="0" y="140406"/>
                    </a:cubicBezTo>
                    <a:lnTo>
                      <a:pt x="0" y="90842"/>
                    </a:lnTo>
                    <a:cubicBezTo>
                      <a:pt x="0" y="66749"/>
                      <a:pt x="9571" y="43643"/>
                      <a:pt x="26607" y="26607"/>
                    </a:cubicBezTo>
                    <a:cubicBezTo>
                      <a:pt x="43643" y="9571"/>
                      <a:pt x="66749" y="0"/>
                      <a:pt x="90842" y="0"/>
                    </a:cubicBezTo>
                    <a:close/>
                  </a:path>
                </a:pathLst>
              </a:custGeom>
              <a:solidFill>
                <a:srgbClr val="4C8F36"/>
              </a:solidFill>
            </p:spPr>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2800"/>
                  </a:lnSpc>
                </a:pPr>
                <a:endParaRPr dirty="0"/>
              </a:p>
            </p:txBody>
          </p:sp>
        </p:grpSp>
        <p:grpSp>
          <p:nvGrpSpPr>
            <p:cNvPr id="18" name="Group 18"/>
            <p:cNvGrpSpPr/>
            <p:nvPr/>
          </p:nvGrpSpPr>
          <p:grpSpPr>
            <a:xfrm>
              <a:off x="9696301" y="5994367"/>
              <a:ext cx="1082992" cy="1367847"/>
              <a:chOff x="0" y="0"/>
              <a:chExt cx="643534" cy="812800"/>
            </a:xfrm>
          </p:grpSpPr>
          <p:sp>
            <p:nvSpPr>
              <p:cNvPr id="19" name="Freeform 19"/>
              <p:cNvSpPr/>
              <p:nvPr/>
            </p:nvSpPr>
            <p:spPr>
              <a:xfrm>
                <a:off x="0" y="0"/>
                <a:ext cx="643534" cy="812800"/>
              </a:xfrm>
              <a:custGeom>
                <a:avLst/>
                <a:gdLst/>
                <a:ahLst/>
                <a:cxnLst/>
                <a:rect l="l" t="t" r="r" b="b"/>
                <a:pathLst>
                  <a:path w="643534" h="812800">
                    <a:moveTo>
                      <a:pt x="0" y="0"/>
                    </a:moveTo>
                    <a:lnTo>
                      <a:pt x="643534" y="0"/>
                    </a:lnTo>
                    <a:lnTo>
                      <a:pt x="643534" y="812800"/>
                    </a:lnTo>
                    <a:lnTo>
                      <a:pt x="0" y="812800"/>
                    </a:lnTo>
                    <a:close/>
                  </a:path>
                </a:pathLst>
              </a:custGeom>
              <a:solidFill>
                <a:srgbClr val="5A623D"/>
              </a:solidFill>
            </p:spPr>
          </p:sp>
          <p:sp>
            <p:nvSpPr>
              <p:cNvPr id="20" name="TextBox 20"/>
              <p:cNvSpPr txBox="1"/>
              <p:nvPr/>
            </p:nvSpPr>
            <p:spPr>
              <a:xfrm>
                <a:off x="0" y="-47625"/>
                <a:ext cx="812800" cy="860425"/>
              </a:xfrm>
              <a:prstGeom prst="rect">
                <a:avLst/>
              </a:prstGeom>
            </p:spPr>
            <p:txBody>
              <a:bodyPr lIns="50800" tIns="50800" rIns="50800" bIns="50800" rtlCol="0" anchor="ctr"/>
              <a:lstStyle/>
              <a:p>
                <a:pPr algn="ctr">
                  <a:lnSpc>
                    <a:spcPts val="2800"/>
                  </a:lnSpc>
                </a:pPr>
                <a:endParaRPr dirty="0"/>
              </a:p>
            </p:txBody>
          </p:sp>
        </p:grpSp>
        <p:grpSp>
          <p:nvGrpSpPr>
            <p:cNvPr id="21" name="Group 21"/>
            <p:cNvGrpSpPr/>
            <p:nvPr/>
          </p:nvGrpSpPr>
          <p:grpSpPr>
            <a:xfrm>
              <a:off x="10411231" y="1172805"/>
              <a:ext cx="275819" cy="1706051"/>
              <a:chOff x="0" y="0"/>
              <a:chExt cx="72644" cy="449330"/>
            </a:xfrm>
          </p:grpSpPr>
          <p:sp>
            <p:nvSpPr>
              <p:cNvPr id="22" name="Freeform 22"/>
              <p:cNvSpPr/>
              <p:nvPr/>
            </p:nvSpPr>
            <p:spPr>
              <a:xfrm>
                <a:off x="0" y="0"/>
                <a:ext cx="72644" cy="449330"/>
              </a:xfrm>
              <a:custGeom>
                <a:avLst/>
                <a:gdLst/>
                <a:ahLst/>
                <a:cxnLst/>
                <a:rect l="l" t="t" r="r" b="b"/>
                <a:pathLst>
                  <a:path w="72644" h="449330">
                    <a:moveTo>
                      <a:pt x="0" y="0"/>
                    </a:moveTo>
                    <a:lnTo>
                      <a:pt x="72644" y="0"/>
                    </a:lnTo>
                    <a:lnTo>
                      <a:pt x="72644" y="449330"/>
                    </a:lnTo>
                    <a:lnTo>
                      <a:pt x="0" y="449330"/>
                    </a:lnTo>
                    <a:close/>
                  </a:path>
                </a:pathLst>
              </a:custGeom>
              <a:solidFill>
                <a:srgbClr val="B5FF7A"/>
              </a:solidFill>
            </p:spPr>
          </p:sp>
          <p:sp>
            <p:nvSpPr>
              <p:cNvPr id="23" name="TextBox 23"/>
              <p:cNvSpPr txBox="1"/>
              <p:nvPr/>
            </p:nvSpPr>
            <p:spPr>
              <a:xfrm>
                <a:off x="0" y="-47625"/>
                <a:ext cx="812800" cy="860425"/>
              </a:xfrm>
              <a:prstGeom prst="rect">
                <a:avLst/>
              </a:prstGeom>
            </p:spPr>
            <p:txBody>
              <a:bodyPr lIns="50800" tIns="50800" rIns="50800" bIns="50800" rtlCol="0" anchor="ctr"/>
              <a:lstStyle/>
              <a:p>
                <a:pPr algn="ctr">
                  <a:lnSpc>
                    <a:spcPts val="2800"/>
                  </a:lnSpc>
                </a:pPr>
                <a:endParaRPr dirty="0"/>
              </a:p>
            </p:txBody>
          </p:sp>
        </p:grpSp>
      </p:grpSp>
      <p:grpSp>
        <p:nvGrpSpPr>
          <p:cNvPr id="63" name="Group 62">
            <a:extLst>
              <a:ext uri="{FF2B5EF4-FFF2-40B4-BE49-F238E27FC236}">
                <a16:creationId xmlns:a16="http://schemas.microsoft.com/office/drawing/2014/main" id="{068A2D67-F6A0-4BD3-A1B9-0485A949D941}"/>
              </a:ext>
            </a:extLst>
          </p:cNvPr>
          <p:cNvGrpSpPr/>
          <p:nvPr/>
        </p:nvGrpSpPr>
        <p:grpSpPr>
          <a:xfrm>
            <a:off x="18485855" y="896474"/>
            <a:ext cx="1082992" cy="6960461"/>
            <a:chOff x="15456718" y="1172805"/>
            <a:chExt cx="1082992" cy="6960461"/>
          </a:xfrm>
        </p:grpSpPr>
        <p:grpSp>
          <p:nvGrpSpPr>
            <p:cNvPr id="24" name="Group 24"/>
            <p:cNvGrpSpPr/>
            <p:nvPr/>
          </p:nvGrpSpPr>
          <p:grpSpPr>
            <a:xfrm>
              <a:off x="15456718" y="1172805"/>
              <a:ext cx="1082992" cy="6778641"/>
              <a:chOff x="0" y="0"/>
              <a:chExt cx="1443990" cy="9038187"/>
            </a:xfrm>
          </p:grpSpPr>
          <p:grpSp>
            <p:nvGrpSpPr>
              <p:cNvPr id="25" name="Group 25"/>
              <p:cNvGrpSpPr/>
              <p:nvPr/>
            </p:nvGrpSpPr>
            <p:grpSpPr>
              <a:xfrm>
                <a:off x="122991" y="2387086"/>
                <a:ext cx="1198007" cy="6651102"/>
                <a:chOff x="0" y="0"/>
                <a:chExt cx="812800" cy="4512507"/>
              </a:xfrm>
            </p:grpSpPr>
            <p:sp>
              <p:nvSpPr>
                <p:cNvPr id="26" name="Freeform 26"/>
                <p:cNvSpPr/>
                <p:nvPr/>
              </p:nvSpPr>
              <p:spPr>
                <a:xfrm>
                  <a:off x="0" y="0"/>
                  <a:ext cx="812800" cy="4512507"/>
                </a:xfrm>
                <a:custGeom>
                  <a:avLst/>
                  <a:gdLst/>
                  <a:ahLst/>
                  <a:cxnLst/>
                  <a:rect l="l" t="t" r="r" b="b"/>
                  <a:pathLst>
                    <a:path w="812800" h="4512507">
                      <a:moveTo>
                        <a:pt x="0" y="0"/>
                      </a:moveTo>
                      <a:lnTo>
                        <a:pt x="812800" y="0"/>
                      </a:lnTo>
                      <a:lnTo>
                        <a:pt x="812800" y="4512507"/>
                      </a:lnTo>
                      <a:lnTo>
                        <a:pt x="0" y="4512507"/>
                      </a:lnTo>
                      <a:close/>
                    </a:path>
                  </a:pathLst>
                </a:custGeom>
                <a:solidFill>
                  <a:srgbClr val="FFBD59"/>
                </a:solidFill>
              </p:spPr>
            </p:sp>
            <p:sp>
              <p:nvSpPr>
                <p:cNvPr id="27" name="TextBox 27"/>
                <p:cNvSpPr txBox="1"/>
                <p:nvPr/>
              </p:nvSpPr>
              <p:spPr>
                <a:xfrm>
                  <a:off x="0" y="-47625"/>
                  <a:ext cx="812800" cy="860425"/>
                </a:xfrm>
                <a:prstGeom prst="rect">
                  <a:avLst/>
                </a:prstGeom>
              </p:spPr>
              <p:txBody>
                <a:bodyPr lIns="50800" tIns="50800" rIns="50800" bIns="50800" rtlCol="0" anchor="ctr"/>
                <a:lstStyle/>
                <a:p>
                  <a:pPr algn="ctr">
                    <a:lnSpc>
                      <a:spcPts val="2800"/>
                    </a:lnSpc>
                  </a:pPr>
                  <a:endParaRPr dirty="0"/>
                </a:p>
              </p:txBody>
            </p:sp>
          </p:grpSp>
          <p:grpSp>
            <p:nvGrpSpPr>
              <p:cNvPr id="28" name="Group 28"/>
              <p:cNvGrpSpPr/>
              <p:nvPr/>
            </p:nvGrpSpPr>
            <p:grpSpPr>
              <a:xfrm>
                <a:off x="122991" y="2045289"/>
                <a:ext cx="1198007" cy="341797"/>
                <a:chOff x="0" y="0"/>
                <a:chExt cx="236643" cy="67515"/>
              </a:xfrm>
            </p:grpSpPr>
            <p:sp>
              <p:nvSpPr>
                <p:cNvPr id="29" name="Freeform 29"/>
                <p:cNvSpPr/>
                <p:nvPr/>
              </p:nvSpPr>
              <p:spPr>
                <a:xfrm>
                  <a:off x="0" y="0"/>
                  <a:ext cx="236643" cy="67515"/>
                </a:xfrm>
                <a:custGeom>
                  <a:avLst/>
                  <a:gdLst/>
                  <a:ahLst/>
                  <a:cxnLst/>
                  <a:rect l="l" t="t" r="r" b="b"/>
                  <a:pathLst>
                    <a:path w="236643" h="67515">
                      <a:moveTo>
                        <a:pt x="0" y="0"/>
                      </a:moveTo>
                      <a:lnTo>
                        <a:pt x="236643" y="0"/>
                      </a:lnTo>
                      <a:lnTo>
                        <a:pt x="236643" y="67515"/>
                      </a:lnTo>
                      <a:lnTo>
                        <a:pt x="0" y="67515"/>
                      </a:lnTo>
                      <a:close/>
                    </a:path>
                  </a:pathLst>
                </a:custGeom>
                <a:solidFill>
                  <a:srgbClr val="B5FF7A"/>
                </a:solidFill>
              </p:spPr>
            </p:sp>
            <p:sp>
              <p:nvSpPr>
                <p:cNvPr id="30" name="TextBox 30"/>
                <p:cNvSpPr txBox="1"/>
                <p:nvPr/>
              </p:nvSpPr>
              <p:spPr>
                <a:xfrm>
                  <a:off x="0" y="-47625"/>
                  <a:ext cx="812800" cy="860425"/>
                </a:xfrm>
                <a:prstGeom prst="rect">
                  <a:avLst/>
                </a:prstGeom>
              </p:spPr>
              <p:txBody>
                <a:bodyPr lIns="50800" tIns="50800" rIns="50800" bIns="50800" rtlCol="0" anchor="ctr"/>
                <a:lstStyle/>
                <a:p>
                  <a:pPr algn="ctr">
                    <a:lnSpc>
                      <a:spcPts val="2800"/>
                    </a:lnSpc>
                  </a:pPr>
                  <a:endParaRPr dirty="0"/>
                </a:p>
              </p:txBody>
            </p:sp>
          </p:grpSp>
          <p:grpSp>
            <p:nvGrpSpPr>
              <p:cNvPr id="31" name="Group 31"/>
              <p:cNvGrpSpPr/>
              <p:nvPr/>
            </p:nvGrpSpPr>
            <p:grpSpPr>
              <a:xfrm>
                <a:off x="122991" y="0"/>
                <a:ext cx="367758" cy="2274735"/>
                <a:chOff x="0" y="0"/>
                <a:chExt cx="72644" cy="449330"/>
              </a:xfrm>
            </p:grpSpPr>
            <p:sp>
              <p:nvSpPr>
                <p:cNvPr id="32" name="Freeform 32"/>
                <p:cNvSpPr/>
                <p:nvPr/>
              </p:nvSpPr>
              <p:spPr>
                <a:xfrm>
                  <a:off x="0" y="0"/>
                  <a:ext cx="72644" cy="449330"/>
                </a:xfrm>
                <a:custGeom>
                  <a:avLst/>
                  <a:gdLst/>
                  <a:ahLst/>
                  <a:cxnLst/>
                  <a:rect l="l" t="t" r="r" b="b"/>
                  <a:pathLst>
                    <a:path w="72644" h="449330">
                      <a:moveTo>
                        <a:pt x="0" y="0"/>
                      </a:moveTo>
                      <a:lnTo>
                        <a:pt x="72644" y="0"/>
                      </a:lnTo>
                      <a:lnTo>
                        <a:pt x="72644" y="449330"/>
                      </a:lnTo>
                      <a:lnTo>
                        <a:pt x="0" y="449330"/>
                      </a:lnTo>
                      <a:close/>
                    </a:path>
                  </a:pathLst>
                </a:custGeom>
                <a:solidFill>
                  <a:srgbClr val="B5FF7A"/>
                </a:solidFill>
              </p:spPr>
            </p:sp>
            <p:sp>
              <p:nvSpPr>
                <p:cNvPr id="33" name="TextBox 33"/>
                <p:cNvSpPr txBox="1"/>
                <p:nvPr/>
              </p:nvSpPr>
              <p:spPr>
                <a:xfrm>
                  <a:off x="0" y="-47625"/>
                  <a:ext cx="812800" cy="860425"/>
                </a:xfrm>
                <a:prstGeom prst="rect">
                  <a:avLst/>
                </a:prstGeom>
              </p:spPr>
              <p:txBody>
                <a:bodyPr lIns="50800" tIns="50800" rIns="50800" bIns="50800" rtlCol="0" anchor="ctr"/>
                <a:lstStyle/>
                <a:p>
                  <a:pPr algn="ctr">
                    <a:lnSpc>
                      <a:spcPts val="2800"/>
                    </a:lnSpc>
                  </a:pPr>
                  <a:endParaRPr dirty="0"/>
                </a:p>
              </p:txBody>
            </p:sp>
          </p:grpSp>
          <p:grpSp>
            <p:nvGrpSpPr>
              <p:cNvPr id="34" name="Group 34"/>
              <p:cNvGrpSpPr/>
              <p:nvPr/>
            </p:nvGrpSpPr>
            <p:grpSpPr>
              <a:xfrm>
                <a:off x="262106" y="3471050"/>
                <a:ext cx="919778" cy="1170696"/>
                <a:chOff x="0" y="0"/>
                <a:chExt cx="181684" cy="231249"/>
              </a:xfrm>
            </p:grpSpPr>
            <p:sp>
              <p:nvSpPr>
                <p:cNvPr id="35" name="Freeform 35"/>
                <p:cNvSpPr/>
                <p:nvPr/>
              </p:nvSpPr>
              <p:spPr>
                <a:xfrm>
                  <a:off x="0" y="0"/>
                  <a:ext cx="181684" cy="231249"/>
                </a:xfrm>
                <a:custGeom>
                  <a:avLst/>
                  <a:gdLst/>
                  <a:ahLst/>
                  <a:cxnLst/>
                  <a:rect l="l" t="t" r="r" b="b"/>
                  <a:pathLst>
                    <a:path w="181684" h="231249">
                      <a:moveTo>
                        <a:pt x="90842" y="0"/>
                      </a:moveTo>
                      <a:lnTo>
                        <a:pt x="90842" y="0"/>
                      </a:lnTo>
                      <a:cubicBezTo>
                        <a:pt x="114935" y="0"/>
                        <a:pt x="138041" y="9571"/>
                        <a:pt x="155077" y="26607"/>
                      </a:cubicBezTo>
                      <a:cubicBezTo>
                        <a:pt x="172114" y="43643"/>
                        <a:pt x="181684" y="66749"/>
                        <a:pt x="181684" y="90842"/>
                      </a:cubicBezTo>
                      <a:lnTo>
                        <a:pt x="181684" y="140406"/>
                      </a:lnTo>
                      <a:cubicBezTo>
                        <a:pt x="181684" y="164499"/>
                        <a:pt x="172114" y="187605"/>
                        <a:pt x="155077" y="204641"/>
                      </a:cubicBezTo>
                      <a:cubicBezTo>
                        <a:pt x="138041" y="221678"/>
                        <a:pt x="114935" y="231249"/>
                        <a:pt x="90842" y="231249"/>
                      </a:cubicBezTo>
                      <a:lnTo>
                        <a:pt x="90842" y="231249"/>
                      </a:lnTo>
                      <a:cubicBezTo>
                        <a:pt x="66749" y="231249"/>
                        <a:pt x="43643" y="221678"/>
                        <a:pt x="26607" y="204641"/>
                      </a:cubicBezTo>
                      <a:cubicBezTo>
                        <a:pt x="9571" y="187605"/>
                        <a:pt x="0" y="164499"/>
                        <a:pt x="0" y="140406"/>
                      </a:cubicBezTo>
                      <a:lnTo>
                        <a:pt x="0" y="90842"/>
                      </a:lnTo>
                      <a:cubicBezTo>
                        <a:pt x="0" y="66749"/>
                        <a:pt x="9571" y="43643"/>
                        <a:pt x="26607" y="26607"/>
                      </a:cubicBezTo>
                      <a:cubicBezTo>
                        <a:pt x="43643" y="9571"/>
                        <a:pt x="66749" y="0"/>
                        <a:pt x="90842" y="0"/>
                      </a:cubicBezTo>
                      <a:close/>
                    </a:path>
                  </a:pathLst>
                </a:custGeom>
                <a:solidFill>
                  <a:srgbClr val="4C8F36"/>
                </a:solidFill>
              </p:spPr>
            </p:sp>
            <p:sp>
              <p:nvSpPr>
                <p:cNvPr id="36" name="TextBox 36"/>
                <p:cNvSpPr txBox="1"/>
                <p:nvPr/>
              </p:nvSpPr>
              <p:spPr>
                <a:xfrm>
                  <a:off x="0" y="-47625"/>
                  <a:ext cx="812800" cy="860425"/>
                </a:xfrm>
                <a:prstGeom prst="rect">
                  <a:avLst/>
                </a:prstGeom>
              </p:spPr>
              <p:txBody>
                <a:bodyPr lIns="50800" tIns="50800" rIns="50800" bIns="50800" rtlCol="0" anchor="ctr"/>
                <a:lstStyle/>
                <a:p>
                  <a:pPr algn="ctr">
                    <a:lnSpc>
                      <a:spcPts val="2800"/>
                    </a:lnSpc>
                  </a:pPr>
                  <a:endParaRPr dirty="0"/>
                </a:p>
              </p:txBody>
            </p:sp>
          </p:grpSp>
          <p:grpSp>
            <p:nvGrpSpPr>
              <p:cNvPr id="37" name="Group 37"/>
              <p:cNvGrpSpPr/>
              <p:nvPr/>
            </p:nvGrpSpPr>
            <p:grpSpPr>
              <a:xfrm>
                <a:off x="0" y="6428750"/>
                <a:ext cx="1443990" cy="1823796"/>
                <a:chOff x="0" y="0"/>
                <a:chExt cx="643534" cy="812800"/>
              </a:xfrm>
            </p:grpSpPr>
            <p:sp>
              <p:nvSpPr>
                <p:cNvPr id="38" name="Freeform 38"/>
                <p:cNvSpPr/>
                <p:nvPr/>
              </p:nvSpPr>
              <p:spPr>
                <a:xfrm>
                  <a:off x="0" y="0"/>
                  <a:ext cx="643534" cy="812800"/>
                </a:xfrm>
                <a:custGeom>
                  <a:avLst/>
                  <a:gdLst/>
                  <a:ahLst/>
                  <a:cxnLst/>
                  <a:rect l="l" t="t" r="r" b="b"/>
                  <a:pathLst>
                    <a:path w="643534" h="812800">
                      <a:moveTo>
                        <a:pt x="0" y="0"/>
                      </a:moveTo>
                      <a:lnTo>
                        <a:pt x="643534" y="0"/>
                      </a:lnTo>
                      <a:lnTo>
                        <a:pt x="643534" y="812800"/>
                      </a:lnTo>
                      <a:lnTo>
                        <a:pt x="0" y="812800"/>
                      </a:lnTo>
                      <a:close/>
                    </a:path>
                  </a:pathLst>
                </a:custGeom>
                <a:solidFill>
                  <a:srgbClr val="5A623D"/>
                </a:solidFill>
              </p:spPr>
            </p:sp>
            <p:sp>
              <p:nvSpPr>
                <p:cNvPr id="39" name="TextBox 39"/>
                <p:cNvSpPr txBox="1"/>
                <p:nvPr/>
              </p:nvSpPr>
              <p:spPr>
                <a:xfrm>
                  <a:off x="0" y="-47625"/>
                  <a:ext cx="812800" cy="860425"/>
                </a:xfrm>
                <a:prstGeom prst="rect">
                  <a:avLst/>
                </a:prstGeom>
              </p:spPr>
              <p:txBody>
                <a:bodyPr lIns="50800" tIns="50800" rIns="50800" bIns="50800" rtlCol="0" anchor="ctr"/>
                <a:lstStyle/>
                <a:p>
                  <a:pPr algn="ctr">
                    <a:lnSpc>
                      <a:spcPts val="2800"/>
                    </a:lnSpc>
                  </a:pPr>
                  <a:endParaRPr dirty="0"/>
                </a:p>
              </p:txBody>
            </p:sp>
          </p:grpSp>
          <p:grpSp>
            <p:nvGrpSpPr>
              <p:cNvPr id="40" name="Group 40"/>
              <p:cNvGrpSpPr/>
              <p:nvPr/>
            </p:nvGrpSpPr>
            <p:grpSpPr>
              <a:xfrm>
                <a:off x="953240" y="0"/>
                <a:ext cx="367758" cy="2274735"/>
                <a:chOff x="0" y="0"/>
                <a:chExt cx="72644" cy="449330"/>
              </a:xfrm>
            </p:grpSpPr>
            <p:sp>
              <p:nvSpPr>
                <p:cNvPr id="41" name="Freeform 41"/>
                <p:cNvSpPr/>
                <p:nvPr/>
              </p:nvSpPr>
              <p:spPr>
                <a:xfrm>
                  <a:off x="0" y="0"/>
                  <a:ext cx="72644" cy="449330"/>
                </a:xfrm>
                <a:custGeom>
                  <a:avLst/>
                  <a:gdLst/>
                  <a:ahLst/>
                  <a:cxnLst/>
                  <a:rect l="l" t="t" r="r" b="b"/>
                  <a:pathLst>
                    <a:path w="72644" h="449330">
                      <a:moveTo>
                        <a:pt x="0" y="0"/>
                      </a:moveTo>
                      <a:lnTo>
                        <a:pt x="72644" y="0"/>
                      </a:lnTo>
                      <a:lnTo>
                        <a:pt x="72644" y="449330"/>
                      </a:lnTo>
                      <a:lnTo>
                        <a:pt x="0" y="449330"/>
                      </a:lnTo>
                      <a:close/>
                    </a:path>
                  </a:pathLst>
                </a:custGeom>
                <a:solidFill>
                  <a:srgbClr val="B5FF7A"/>
                </a:solidFill>
              </p:spPr>
            </p:sp>
            <p:sp>
              <p:nvSpPr>
                <p:cNvPr id="42" name="TextBox 42"/>
                <p:cNvSpPr txBox="1"/>
                <p:nvPr/>
              </p:nvSpPr>
              <p:spPr>
                <a:xfrm>
                  <a:off x="0" y="-47625"/>
                  <a:ext cx="812800" cy="860425"/>
                </a:xfrm>
                <a:prstGeom prst="rect">
                  <a:avLst/>
                </a:prstGeom>
              </p:spPr>
              <p:txBody>
                <a:bodyPr lIns="50800" tIns="50800" rIns="50800" bIns="50800" rtlCol="0" anchor="ctr"/>
                <a:lstStyle/>
                <a:p>
                  <a:pPr algn="ctr">
                    <a:lnSpc>
                      <a:spcPts val="2800"/>
                    </a:lnSpc>
                  </a:pPr>
                  <a:endParaRPr dirty="0"/>
                </a:p>
              </p:txBody>
            </p:sp>
          </p:grpSp>
        </p:grpSp>
        <p:grpSp>
          <p:nvGrpSpPr>
            <p:cNvPr id="43" name="Group 43"/>
            <p:cNvGrpSpPr/>
            <p:nvPr/>
          </p:nvGrpSpPr>
          <p:grpSpPr>
            <a:xfrm>
              <a:off x="15456718" y="7769626"/>
              <a:ext cx="1082992" cy="363640"/>
              <a:chOff x="0" y="0"/>
              <a:chExt cx="285233" cy="95773"/>
            </a:xfrm>
          </p:grpSpPr>
          <p:sp>
            <p:nvSpPr>
              <p:cNvPr id="44" name="Freeform 44"/>
              <p:cNvSpPr/>
              <p:nvPr/>
            </p:nvSpPr>
            <p:spPr>
              <a:xfrm>
                <a:off x="0" y="0"/>
                <a:ext cx="285233" cy="95773"/>
              </a:xfrm>
              <a:custGeom>
                <a:avLst/>
                <a:gdLst/>
                <a:ahLst/>
                <a:cxnLst/>
                <a:rect l="l" t="t" r="r" b="b"/>
                <a:pathLst>
                  <a:path w="285233" h="95773">
                    <a:moveTo>
                      <a:pt x="0" y="0"/>
                    </a:moveTo>
                    <a:lnTo>
                      <a:pt x="285233" y="0"/>
                    </a:lnTo>
                    <a:lnTo>
                      <a:pt x="285233" y="95773"/>
                    </a:lnTo>
                    <a:lnTo>
                      <a:pt x="0" y="95773"/>
                    </a:lnTo>
                    <a:close/>
                  </a:path>
                </a:pathLst>
              </a:custGeom>
              <a:solidFill>
                <a:srgbClr val="5E17EB"/>
              </a:solidFill>
            </p:spPr>
          </p:sp>
          <p:sp>
            <p:nvSpPr>
              <p:cNvPr id="45" name="TextBox 45"/>
              <p:cNvSpPr txBox="1"/>
              <p:nvPr/>
            </p:nvSpPr>
            <p:spPr>
              <a:xfrm>
                <a:off x="0" y="-47625"/>
                <a:ext cx="812800" cy="860425"/>
              </a:xfrm>
              <a:prstGeom prst="rect">
                <a:avLst/>
              </a:prstGeom>
            </p:spPr>
            <p:txBody>
              <a:bodyPr lIns="50800" tIns="50800" rIns="50800" bIns="50800" rtlCol="0" anchor="ctr"/>
              <a:lstStyle/>
              <a:p>
                <a:pPr algn="ctr">
                  <a:lnSpc>
                    <a:spcPts val="2800"/>
                  </a:lnSpc>
                </a:pPr>
                <a:endParaRPr dirty="0"/>
              </a:p>
            </p:txBody>
          </p:sp>
        </p:grpSp>
      </p:grpSp>
      <p:sp>
        <p:nvSpPr>
          <p:cNvPr id="57" name="TextBox 57"/>
          <p:cNvSpPr txBox="1"/>
          <p:nvPr/>
        </p:nvSpPr>
        <p:spPr>
          <a:xfrm>
            <a:off x="-6343364" y="3074182"/>
            <a:ext cx="6291196" cy="5680075"/>
          </a:xfrm>
          <a:prstGeom prst="rect">
            <a:avLst/>
          </a:prstGeom>
        </p:spPr>
        <p:txBody>
          <a:bodyPr lIns="0" tIns="0" rIns="0" bIns="0" rtlCol="0" anchor="t">
            <a:spAutoFit/>
          </a:bodyPr>
          <a:lstStyle/>
          <a:p>
            <a:pPr marL="539749" lvl="1" indent="-269875">
              <a:lnSpc>
                <a:spcPts val="3499"/>
              </a:lnSpc>
              <a:buFont typeface="Arial"/>
              <a:buChar char="•"/>
            </a:pPr>
            <a:r>
              <a:rPr lang="en-US" sz="2499" dirty="0">
                <a:solidFill>
                  <a:srgbClr val="FFFFFF"/>
                </a:solidFill>
                <a:latin typeface="Canva Sans"/>
              </a:rPr>
              <a:t>It is a fork-like user-friendly handle</a:t>
            </a:r>
          </a:p>
          <a:p>
            <a:pPr marL="539749" lvl="1" indent="-269875">
              <a:lnSpc>
                <a:spcPts val="3499"/>
              </a:lnSpc>
              <a:buFont typeface="Arial"/>
              <a:buChar char="•"/>
            </a:pPr>
            <a:r>
              <a:rPr lang="en-US" sz="2499" dirty="0">
                <a:solidFill>
                  <a:srgbClr val="FFFFFF"/>
                </a:solidFill>
                <a:latin typeface="Canva Sans"/>
              </a:rPr>
              <a:t>It can tell the user of the soil moisture value and the humidity in the atmosphere.</a:t>
            </a:r>
          </a:p>
          <a:p>
            <a:pPr marL="539749" lvl="1" indent="-269875">
              <a:lnSpc>
                <a:spcPts val="3499"/>
              </a:lnSpc>
              <a:buFont typeface="Arial"/>
              <a:buChar char="•"/>
            </a:pPr>
            <a:r>
              <a:rPr lang="en-US" sz="2499" dirty="0">
                <a:solidFill>
                  <a:srgbClr val="FFFFFF"/>
                </a:solidFill>
                <a:latin typeface="Canva Sans"/>
              </a:rPr>
              <a:t>It helps by sending the app those values making it easier for the user's understanding</a:t>
            </a:r>
          </a:p>
          <a:p>
            <a:pPr marL="539749" lvl="1" indent="-269875">
              <a:lnSpc>
                <a:spcPts val="3499"/>
              </a:lnSpc>
              <a:buFont typeface="Arial"/>
              <a:buChar char="•"/>
            </a:pPr>
            <a:r>
              <a:rPr lang="en-US" sz="2499" dirty="0">
                <a:solidFill>
                  <a:srgbClr val="FFFFFF"/>
                </a:solidFill>
                <a:latin typeface="Canva Sans"/>
              </a:rPr>
              <a:t>These are available in two variations</a:t>
            </a:r>
          </a:p>
          <a:p>
            <a:pPr marL="1079499" lvl="2" indent="-359833">
              <a:lnSpc>
                <a:spcPts val="3499"/>
              </a:lnSpc>
              <a:buFont typeface="Arial"/>
              <a:buChar char="⚬"/>
            </a:pPr>
            <a:r>
              <a:rPr lang="en-US" sz="2499" dirty="0">
                <a:solidFill>
                  <a:srgbClr val="FFFFFF"/>
                </a:solidFill>
                <a:latin typeface="Canva Sans"/>
              </a:rPr>
              <a:t>Transportable; that can be used for multiple plants</a:t>
            </a:r>
          </a:p>
          <a:p>
            <a:pPr marL="1079499" lvl="2" indent="-359833">
              <a:lnSpc>
                <a:spcPts val="3499"/>
              </a:lnSpc>
              <a:buFont typeface="Arial"/>
              <a:buChar char="⚬"/>
            </a:pPr>
            <a:r>
              <a:rPr lang="en-US" sz="2499" dirty="0">
                <a:solidFill>
                  <a:srgbClr val="FFFFFF"/>
                </a:solidFill>
                <a:latin typeface="Canva Sans"/>
              </a:rPr>
              <a:t>Stationary; that can be used to monitor a plant constantly with least human interaction</a:t>
            </a:r>
          </a:p>
        </p:txBody>
      </p:sp>
      <p:sp>
        <p:nvSpPr>
          <p:cNvPr id="58" name="TextBox 58"/>
          <p:cNvSpPr txBox="1"/>
          <p:nvPr/>
        </p:nvSpPr>
        <p:spPr>
          <a:xfrm>
            <a:off x="7513433" y="-1032507"/>
            <a:ext cx="4694566" cy="574196"/>
          </a:xfrm>
          <a:prstGeom prst="rect">
            <a:avLst/>
          </a:prstGeom>
        </p:spPr>
        <p:txBody>
          <a:bodyPr wrap="square" lIns="0" tIns="0" rIns="0" bIns="0" rtlCol="0" anchor="t">
            <a:spAutoFit/>
          </a:bodyPr>
          <a:lstStyle/>
          <a:p>
            <a:pPr algn="ctr">
              <a:lnSpc>
                <a:spcPts val="4759"/>
              </a:lnSpc>
            </a:pPr>
            <a:r>
              <a:rPr lang="en-US" sz="3399" dirty="0">
                <a:solidFill>
                  <a:srgbClr val="FFFFFF"/>
                </a:solidFill>
                <a:latin typeface="Canva Sans"/>
              </a:rPr>
              <a:t>Transportable Handle</a:t>
            </a:r>
          </a:p>
        </p:txBody>
      </p:sp>
      <p:sp>
        <p:nvSpPr>
          <p:cNvPr id="59" name="TextBox 59"/>
          <p:cNvSpPr txBox="1"/>
          <p:nvPr/>
        </p:nvSpPr>
        <p:spPr>
          <a:xfrm>
            <a:off x="13582113" y="-692499"/>
            <a:ext cx="3872359" cy="580390"/>
          </a:xfrm>
          <a:prstGeom prst="rect">
            <a:avLst/>
          </a:prstGeom>
        </p:spPr>
        <p:txBody>
          <a:bodyPr lIns="0" tIns="0" rIns="0" bIns="0" rtlCol="0" anchor="t">
            <a:spAutoFit/>
          </a:bodyPr>
          <a:lstStyle/>
          <a:p>
            <a:pPr algn="ctr">
              <a:lnSpc>
                <a:spcPts val="4759"/>
              </a:lnSpc>
            </a:pPr>
            <a:r>
              <a:rPr lang="en-US" sz="3399" dirty="0">
                <a:solidFill>
                  <a:srgbClr val="FFFFFF"/>
                </a:solidFill>
                <a:latin typeface="Canva Sans"/>
              </a:rPr>
              <a:t> Stationary Handle</a:t>
            </a:r>
          </a:p>
        </p:txBody>
      </p:sp>
      <p:grpSp>
        <p:nvGrpSpPr>
          <p:cNvPr id="82" name="Group 46">
            <a:extLst>
              <a:ext uri="{FF2B5EF4-FFF2-40B4-BE49-F238E27FC236}">
                <a16:creationId xmlns:a16="http://schemas.microsoft.com/office/drawing/2014/main" id="{C5A3740C-0EE0-44DF-BA92-229AAC1522A1}"/>
              </a:ext>
            </a:extLst>
          </p:cNvPr>
          <p:cNvGrpSpPr/>
          <p:nvPr/>
        </p:nvGrpSpPr>
        <p:grpSpPr>
          <a:xfrm>
            <a:off x="9543803" y="4256649"/>
            <a:ext cx="2247382" cy="1324287"/>
            <a:chOff x="0" y="0"/>
            <a:chExt cx="2996509" cy="1765716"/>
          </a:xfrm>
        </p:grpSpPr>
        <p:pic>
          <p:nvPicPr>
            <p:cNvPr id="83" name="Picture 47">
              <a:extLst>
                <a:ext uri="{FF2B5EF4-FFF2-40B4-BE49-F238E27FC236}">
                  <a16:creationId xmlns:a16="http://schemas.microsoft.com/office/drawing/2014/main" id="{96121C4D-B891-47D3-A061-35E211E2FE6C}"/>
                </a:ext>
              </a:extLst>
            </p:cNvPr>
            <p:cNvPicPr>
              <a:picLocks noChangeAspect="1"/>
            </p:cNvPicPr>
            <p:nvPr/>
          </p:nvPicPr>
          <p:blipFill>
            <a:blip r:embed="rId3"/>
            <a:srcRect l="847" r="847"/>
            <a:stretch>
              <a:fillRect/>
            </a:stretch>
          </p:blipFill>
          <p:spPr>
            <a:xfrm>
              <a:off x="0" y="0"/>
              <a:ext cx="2996509" cy="1765716"/>
            </a:xfrm>
            <a:prstGeom prst="rect">
              <a:avLst/>
            </a:prstGeom>
          </p:spPr>
        </p:pic>
      </p:grpSp>
      <p:grpSp>
        <p:nvGrpSpPr>
          <p:cNvPr id="84" name="Group 48">
            <a:extLst>
              <a:ext uri="{FF2B5EF4-FFF2-40B4-BE49-F238E27FC236}">
                <a16:creationId xmlns:a16="http://schemas.microsoft.com/office/drawing/2014/main" id="{6C25A45C-2200-4770-BDE9-7C8E53DC913C}"/>
              </a:ext>
            </a:extLst>
          </p:cNvPr>
          <p:cNvGrpSpPr/>
          <p:nvPr/>
        </p:nvGrpSpPr>
        <p:grpSpPr>
          <a:xfrm>
            <a:off x="12121906" y="4147268"/>
            <a:ext cx="944868" cy="1543050"/>
            <a:chOff x="0" y="0"/>
            <a:chExt cx="1259824" cy="2057400"/>
          </a:xfrm>
        </p:grpSpPr>
        <p:grpSp>
          <p:nvGrpSpPr>
            <p:cNvPr id="85" name="Group 49">
              <a:extLst>
                <a:ext uri="{FF2B5EF4-FFF2-40B4-BE49-F238E27FC236}">
                  <a16:creationId xmlns:a16="http://schemas.microsoft.com/office/drawing/2014/main" id="{28408D67-E98B-422B-8DE8-720A05E3EC5F}"/>
                </a:ext>
              </a:extLst>
            </p:cNvPr>
            <p:cNvGrpSpPr/>
            <p:nvPr/>
          </p:nvGrpSpPr>
          <p:grpSpPr>
            <a:xfrm>
              <a:off x="0" y="0"/>
              <a:ext cx="1259824" cy="2057400"/>
              <a:chOff x="0" y="0"/>
              <a:chExt cx="248854" cy="406400"/>
            </a:xfrm>
          </p:grpSpPr>
          <p:sp>
            <p:nvSpPr>
              <p:cNvPr id="87" name="Freeform 50">
                <a:extLst>
                  <a:ext uri="{FF2B5EF4-FFF2-40B4-BE49-F238E27FC236}">
                    <a16:creationId xmlns:a16="http://schemas.microsoft.com/office/drawing/2014/main" id="{7E0EB13E-BF50-4B3B-867C-5AF467F7D168}"/>
                  </a:ext>
                </a:extLst>
              </p:cNvPr>
              <p:cNvSpPr/>
              <p:nvPr/>
            </p:nvSpPr>
            <p:spPr>
              <a:xfrm>
                <a:off x="0" y="0"/>
                <a:ext cx="248854" cy="406400"/>
              </a:xfrm>
              <a:custGeom>
                <a:avLst/>
                <a:gdLst/>
                <a:ahLst/>
                <a:cxnLst/>
                <a:rect l="l" t="t" r="r" b="b"/>
                <a:pathLst>
                  <a:path w="248854" h="406400">
                    <a:moveTo>
                      <a:pt x="0" y="0"/>
                    </a:moveTo>
                    <a:lnTo>
                      <a:pt x="248854" y="0"/>
                    </a:lnTo>
                    <a:lnTo>
                      <a:pt x="248854" y="406400"/>
                    </a:lnTo>
                    <a:lnTo>
                      <a:pt x="0" y="406400"/>
                    </a:lnTo>
                    <a:close/>
                  </a:path>
                </a:pathLst>
              </a:custGeom>
              <a:solidFill>
                <a:srgbClr val="4C8F36"/>
              </a:solidFill>
            </p:spPr>
          </p:sp>
          <p:sp>
            <p:nvSpPr>
              <p:cNvPr id="88" name="TextBox 51">
                <a:extLst>
                  <a:ext uri="{FF2B5EF4-FFF2-40B4-BE49-F238E27FC236}">
                    <a16:creationId xmlns:a16="http://schemas.microsoft.com/office/drawing/2014/main" id="{A7078403-B13B-40FE-B8BD-612A165F5721}"/>
                  </a:ext>
                </a:extLst>
              </p:cNvPr>
              <p:cNvSpPr txBox="1"/>
              <p:nvPr/>
            </p:nvSpPr>
            <p:spPr>
              <a:xfrm>
                <a:off x="0" y="-47625"/>
                <a:ext cx="812800" cy="860425"/>
              </a:xfrm>
              <a:prstGeom prst="rect">
                <a:avLst/>
              </a:prstGeom>
            </p:spPr>
            <p:txBody>
              <a:bodyPr lIns="50800" tIns="50800" rIns="50800" bIns="50800" rtlCol="0" anchor="ctr"/>
              <a:lstStyle/>
              <a:p>
                <a:pPr algn="ctr">
                  <a:lnSpc>
                    <a:spcPts val="2800"/>
                  </a:lnSpc>
                </a:pPr>
                <a:endParaRPr dirty="0"/>
              </a:p>
            </p:txBody>
          </p:sp>
        </p:grpSp>
        <p:sp>
          <p:nvSpPr>
            <p:cNvPr id="86" name="Freeform 52">
              <a:extLst>
                <a:ext uri="{FF2B5EF4-FFF2-40B4-BE49-F238E27FC236}">
                  <a16:creationId xmlns:a16="http://schemas.microsoft.com/office/drawing/2014/main" id="{279192F9-C656-4946-8195-72A13A875EF0}"/>
                </a:ext>
              </a:extLst>
            </p:cNvPr>
            <p:cNvSpPr/>
            <p:nvPr/>
          </p:nvSpPr>
          <p:spPr>
            <a:xfrm>
              <a:off x="146587" y="138391"/>
              <a:ext cx="966650" cy="1663054"/>
            </a:xfrm>
            <a:custGeom>
              <a:avLst/>
              <a:gdLst/>
              <a:ahLst/>
              <a:cxnLst/>
              <a:rect l="l" t="t" r="r" b="b"/>
              <a:pathLst>
                <a:path w="966650" h="1663054">
                  <a:moveTo>
                    <a:pt x="0" y="0"/>
                  </a:moveTo>
                  <a:lnTo>
                    <a:pt x="966650" y="0"/>
                  </a:lnTo>
                  <a:lnTo>
                    <a:pt x="966650" y="1663054"/>
                  </a:lnTo>
                  <a:lnTo>
                    <a:pt x="0" y="16630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94" name="TextBox 58">
            <a:extLst>
              <a:ext uri="{FF2B5EF4-FFF2-40B4-BE49-F238E27FC236}">
                <a16:creationId xmlns:a16="http://schemas.microsoft.com/office/drawing/2014/main" id="{D98BCE2D-973B-49EB-9825-8FBA8FC8ACA7}"/>
              </a:ext>
            </a:extLst>
          </p:cNvPr>
          <p:cNvSpPr txBox="1"/>
          <p:nvPr/>
        </p:nvSpPr>
        <p:spPr>
          <a:xfrm>
            <a:off x="1666825" y="2103286"/>
            <a:ext cx="3428262" cy="1180465"/>
          </a:xfrm>
          <a:prstGeom prst="rect">
            <a:avLst/>
          </a:prstGeom>
        </p:spPr>
        <p:txBody>
          <a:bodyPr lIns="0" tIns="0" rIns="0" bIns="0" rtlCol="0" anchor="t">
            <a:spAutoFit/>
          </a:bodyPr>
          <a:lstStyle/>
          <a:p>
            <a:pPr algn="ctr">
              <a:lnSpc>
                <a:spcPts val="4759"/>
              </a:lnSpc>
            </a:pPr>
            <a:r>
              <a:rPr lang="en-US" sz="3399" dirty="0">
                <a:solidFill>
                  <a:srgbClr val="FFFFFF"/>
                </a:solidFill>
                <a:latin typeface="Canva Sans"/>
              </a:rPr>
              <a:t>Soil Moisture sensor</a:t>
            </a:r>
          </a:p>
        </p:txBody>
      </p:sp>
      <p:sp>
        <p:nvSpPr>
          <p:cNvPr id="95" name="TextBox 59">
            <a:extLst>
              <a:ext uri="{FF2B5EF4-FFF2-40B4-BE49-F238E27FC236}">
                <a16:creationId xmlns:a16="http://schemas.microsoft.com/office/drawing/2014/main" id="{7D9EBF1E-F4F8-432C-905D-5A015AC4806D}"/>
              </a:ext>
            </a:extLst>
          </p:cNvPr>
          <p:cNvSpPr txBox="1"/>
          <p:nvPr/>
        </p:nvSpPr>
        <p:spPr>
          <a:xfrm>
            <a:off x="4382175" y="299634"/>
            <a:ext cx="5902600" cy="1581150"/>
          </a:xfrm>
          <a:prstGeom prst="rect">
            <a:avLst/>
          </a:prstGeom>
        </p:spPr>
        <p:txBody>
          <a:bodyPr lIns="0" tIns="0" rIns="0" bIns="0" rtlCol="0" anchor="t">
            <a:spAutoFit/>
          </a:bodyPr>
          <a:lstStyle/>
          <a:p>
            <a:pPr marL="0" lvl="0" indent="0" algn="ctr">
              <a:lnSpc>
                <a:spcPts val="4200"/>
              </a:lnSpc>
              <a:spcBef>
                <a:spcPct val="0"/>
              </a:spcBef>
            </a:pPr>
            <a:r>
              <a:rPr lang="en-US" sz="3000" u="none" strike="noStrike" dirty="0">
                <a:solidFill>
                  <a:srgbClr val="FFFFFF"/>
                </a:solidFill>
                <a:latin typeface="Canva Sans"/>
              </a:rPr>
              <a:t>Takes moisture from the soil and creates number value and is sent to Arduino circuit board </a:t>
            </a:r>
          </a:p>
        </p:txBody>
      </p:sp>
      <p:sp>
        <p:nvSpPr>
          <p:cNvPr id="96" name="TextBox 60">
            <a:extLst>
              <a:ext uri="{FF2B5EF4-FFF2-40B4-BE49-F238E27FC236}">
                <a16:creationId xmlns:a16="http://schemas.microsoft.com/office/drawing/2014/main" id="{28CBD18A-6448-4F6D-9B65-913F72BF3FCF}"/>
              </a:ext>
            </a:extLst>
          </p:cNvPr>
          <p:cNvSpPr txBox="1"/>
          <p:nvPr/>
        </p:nvSpPr>
        <p:spPr>
          <a:xfrm>
            <a:off x="9494064" y="2102517"/>
            <a:ext cx="2714166" cy="1180465"/>
          </a:xfrm>
          <a:prstGeom prst="rect">
            <a:avLst/>
          </a:prstGeom>
        </p:spPr>
        <p:txBody>
          <a:bodyPr lIns="0" tIns="0" rIns="0" bIns="0" rtlCol="0" anchor="t">
            <a:spAutoFit/>
          </a:bodyPr>
          <a:lstStyle/>
          <a:p>
            <a:pPr algn="ctr">
              <a:lnSpc>
                <a:spcPts val="4759"/>
              </a:lnSpc>
            </a:pPr>
            <a:r>
              <a:rPr lang="en-US" sz="3399" dirty="0">
                <a:solidFill>
                  <a:srgbClr val="FFFFFF"/>
                </a:solidFill>
                <a:latin typeface="Canva Sans"/>
              </a:rPr>
              <a:t>Arduino circuit board</a:t>
            </a:r>
          </a:p>
        </p:txBody>
      </p:sp>
      <p:sp>
        <p:nvSpPr>
          <p:cNvPr id="97" name="TextBox 61">
            <a:extLst>
              <a:ext uri="{FF2B5EF4-FFF2-40B4-BE49-F238E27FC236}">
                <a16:creationId xmlns:a16="http://schemas.microsoft.com/office/drawing/2014/main" id="{2FA3B773-732A-4950-BA4C-C22276D9FDAC}"/>
              </a:ext>
            </a:extLst>
          </p:cNvPr>
          <p:cNvSpPr txBox="1"/>
          <p:nvPr/>
        </p:nvSpPr>
        <p:spPr>
          <a:xfrm>
            <a:off x="11312410" y="195176"/>
            <a:ext cx="5526529" cy="1780540"/>
          </a:xfrm>
          <a:prstGeom prst="rect">
            <a:avLst/>
          </a:prstGeom>
        </p:spPr>
        <p:txBody>
          <a:bodyPr lIns="0" tIns="0" rIns="0" bIns="0" rtlCol="0" anchor="t">
            <a:spAutoFit/>
          </a:bodyPr>
          <a:lstStyle/>
          <a:p>
            <a:pPr algn="ctr">
              <a:lnSpc>
                <a:spcPts val="4759"/>
              </a:lnSpc>
            </a:pPr>
            <a:r>
              <a:rPr lang="en-US" sz="3399" dirty="0">
                <a:solidFill>
                  <a:srgbClr val="FFFFFF"/>
                </a:solidFill>
                <a:latin typeface="Canva Sans"/>
              </a:rPr>
              <a:t>The values sent from the senders are forwarded to the transmitter</a:t>
            </a:r>
          </a:p>
        </p:txBody>
      </p:sp>
      <p:sp>
        <p:nvSpPr>
          <p:cNvPr id="98" name="AutoShape 62">
            <a:extLst>
              <a:ext uri="{FF2B5EF4-FFF2-40B4-BE49-F238E27FC236}">
                <a16:creationId xmlns:a16="http://schemas.microsoft.com/office/drawing/2014/main" id="{8AB940B4-EF23-49A4-A4EE-9E7A9B3154D2}"/>
              </a:ext>
            </a:extLst>
          </p:cNvPr>
          <p:cNvSpPr/>
          <p:nvPr/>
        </p:nvSpPr>
        <p:spPr>
          <a:xfrm flipV="1">
            <a:off x="3350602" y="3283751"/>
            <a:ext cx="30354" cy="750966"/>
          </a:xfrm>
          <a:prstGeom prst="line">
            <a:avLst/>
          </a:prstGeom>
          <a:ln w="38100" cap="flat">
            <a:solidFill>
              <a:srgbClr val="FFFFFF"/>
            </a:solidFill>
            <a:prstDash val="solid"/>
            <a:headEnd type="none" w="sm" len="sm"/>
            <a:tailEnd type="arrow" w="med" len="sm"/>
          </a:ln>
        </p:spPr>
      </p:sp>
      <p:sp>
        <p:nvSpPr>
          <p:cNvPr id="99" name="AutoShape 63">
            <a:extLst>
              <a:ext uri="{FF2B5EF4-FFF2-40B4-BE49-F238E27FC236}">
                <a16:creationId xmlns:a16="http://schemas.microsoft.com/office/drawing/2014/main" id="{EF64E9A1-DD27-483C-9BBD-418F324A8ACB}"/>
              </a:ext>
            </a:extLst>
          </p:cNvPr>
          <p:cNvSpPr/>
          <p:nvPr/>
        </p:nvSpPr>
        <p:spPr>
          <a:xfrm flipV="1">
            <a:off x="3380956" y="1118784"/>
            <a:ext cx="1001219" cy="1051177"/>
          </a:xfrm>
          <a:prstGeom prst="line">
            <a:avLst/>
          </a:prstGeom>
          <a:ln w="38100" cap="flat">
            <a:solidFill>
              <a:srgbClr val="FFFFFF"/>
            </a:solidFill>
            <a:prstDash val="solid"/>
            <a:headEnd type="none" w="sm" len="sm"/>
            <a:tailEnd type="arrow" w="med" len="sm"/>
          </a:ln>
        </p:spPr>
      </p:sp>
      <p:sp>
        <p:nvSpPr>
          <p:cNvPr id="100" name="AutoShape 64">
            <a:extLst>
              <a:ext uri="{FF2B5EF4-FFF2-40B4-BE49-F238E27FC236}">
                <a16:creationId xmlns:a16="http://schemas.microsoft.com/office/drawing/2014/main" id="{04069872-DAA5-4572-A664-0ADE5CC2B602}"/>
              </a:ext>
            </a:extLst>
          </p:cNvPr>
          <p:cNvSpPr/>
          <p:nvPr/>
        </p:nvSpPr>
        <p:spPr>
          <a:xfrm flipV="1">
            <a:off x="10359119" y="3282982"/>
            <a:ext cx="492027" cy="968079"/>
          </a:xfrm>
          <a:prstGeom prst="line">
            <a:avLst/>
          </a:prstGeom>
          <a:ln w="38100" cap="flat">
            <a:solidFill>
              <a:srgbClr val="FFFFFF"/>
            </a:solidFill>
            <a:prstDash val="solid"/>
            <a:headEnd type="none" w="sm" len="sm"/>
            <a:tailEnd type="arrow" w="med" len="sm"/>
          </a:ln>
        </p:spPr>
      </p:sp>
      <p:sp>
        <p:nvSpPr>
          <p:cNvPr id="101" name="AutoShape 65">
            <a:extLst>
              <a:ext uri="{FF2B5EF4-FFF2-40B4-BE49-F238E27FC236}">
                <a16:creationId xmlns:a16="http://schemas.microsoft.com/office/drawing/2014/main" id="{14769CE6-B611-4A2E-9966-819F3FE31041}"/>
              </a:ext>
            </a:extLst>
          </p:cNvPr>
          <p:cNvSpPr/>
          <p:nvPr/>
        </p:nvSpPr>
        <p:spPr>
          <a:xfrm flipV="1">
            <a:off x="12208230" y="1975716"/>
            <a:ext cx="1867444" cy="750370"/>
          </a:xfrm>
          <a:prstGeom prst="line">
            <a:avLst/>
          </a:prstGeom>
          <a:ln w="38100" cap="flat">
            <a:solidFill>
              <a:srgbClr val="FFFFFF"/>
            </a:solidFill>
            <a:prstDash val="solid"/>
            <a:headEnd type="none" w="sm" len="sm"/>
            <a:tailEnd type="arrow" w="med" len="sm"/>
          </a:ln>
        </p:spPr>
      </p:sp>
      <p:sp>
        <p:nvSpPr>
          <p:cNvPr id="102" name="AutoShape 68">
            <a:extLst>
              <a:ext uri="{FF2B5EF4-FFF2-40B4-BE49-F238E27FC236}">
                <a16:creationId xmlns:a16="http://schemas.microsoft.com/office/drawing/2014/main" id="{A7C2038F-F616-4296-A4A1-B1B3D31872B4}"/>
              </a:ext>
            </a:extLst>
          </p:cNvPr>
          <p:cNvSpPr/>
          <p:nvPr/>
        </p:nvSpPr>
        <p:spPr>
          <a:xfrm flipH="1" flipV="1">
            <a:off x="9026965" y="2979964"/>
            <a:ext cx="86140" cy="1298068"/>
          </a:xfrm>
          <a:prstGeom prst="line">
            <a:avLst/>
          </a:prstGeom>
          <a:ln w="38100" cap="flat">
            <a:solidFill>
              <a:srgbClr val="5CE1E6"/>
            </a:solidFill>
            <a:prstDash val="solid"/>
            <a:headEnd type="none" w="sm" len="sm"/>
            <a:tailEnd type="none" w="sm" len="sm"/>
          </a:ln>
        </p:spPr>
      </p:sp>
      <p:sp>
        <p:nvSpPr>
          <p:cNvPr id="103" name="AutoShape 69">
            <a:extLst>
              <a:ext uri="{FF2B5EF4-FFF2-40B4-BE49-F238E27FC236}">
                <a16:creationId xmlns:a16="http://schemas.microsoft.com/office/drawing/2014/main" id="{EAEE2579-4416-4364-AFD2-EA95332B098C}"/>
              </a:ext>
            </a:extLst>
          </p:cNvPr>
          <p:cNvSpPr/>
          <p:nvPr/>
        </p:nvSpPr>
        <p:spPr>
          <a:xfrm flipV="1">
            <a:off x="5095087" y="3178360"/>
            <a:ext cx="0" cy="856357"/>
          </a:xfrm>
          <a:prstGeom prst="line">
            <a:avLst/>
          </a:prstGeom>
          <a:ln w="38100" cap="flat">
            <a:solidFill>
              <a:srgbClr val="5CE1E6"/>
            </a:solidFill>
            <a:prstDash val="solid"/>
            <a:headEnd type="none" w="sm" len="sm"/>
            <a:tailEnd type="none" w="sm" len="sm"/>
          </a:ln>
        </p:spPr>
      </p:sp>
      <p:sp>
        <p:nvSpPr>
          <p:cNvPr id="104" name="AutoShape 70">
            <a:extLst>
              <a:ext uri="{FF2B5EF4-FFF2-40B4-BE49-F238E27FC236}">
                <a16:creationId xmlns:a16="http://schemas.microsoft.com/office/drawing/2014/main" id="{023EC0AE-329D-4D43-A51C-34548C581318}"/>
              </a:ext>
            </a:extLst>
          </p:cNvPr>
          <p:cNvSpPr/>
          <p:nvPr/>
        </p:nvSpPr>
        <p:spPr>
          <a:xfrm flipV="1">
            <a:off x="5034379" y="3176997"/>
            <a:ext cx="3813622" cy="2726"/>
          </a:xfrm>
          <a:prstGeom prst="line">
            <a:avLst/>
          </a:prstGeom>
          <a:ln w="38100" cap="flat">
            <a:solidFill>
              <a:srgbClr val="5CE1E6"/>
            </a:solidFill>
            <a:prstDash val="solid"/>
            <a:headEnd type="none" w="sm" len="sm"/>
            <a:tailEnd type="none" w="sm" len="sm"/>
          </a:ln>
        </p:spPr>
      </p:sp>
      <p:sp>
        <p:nvSpPr>
          <p:cNvPr id="105" name="AutoShape 71">
            <a:extLst>
              <a:ext uri="{FF2B5EF4-FFF2-40B4-BE49-F238E27FC236}">
                <a16:creationId xmlns:a16="http://schemas.microsoft.com/office/drawing/2014/main" id="{898089D3-C1FE-43AA-84C7-61DDDD0DD848}"/>
              </a:ext>
            </a:extLst>
          </p:cNvPr>
          <p:cNvSpPr/>
          <p:nvPr/>
        </p:nvSpPr>
        <p:spPr>
          <a:xfrm>
            <a:off x="4676178" y="2978702"/>
            <a:ext cx="4331935" cy="1261"/>
          </a:xfrm>
          <a:prstGeom prst="line">
            <a:avLst/>
          </a:prstGeom>
          <a:ln w="38100" cap="flat">
            <a:solidFill>
              <a:srgbClr val="5CE1E6"/>
            </a:solidFill>
            <a:prstDash val="solid"/>
            <a:headEnd type="none" w="sm" len="sm"/>
            <a:tailEnd type="none" w="sm" len="sm"/>
          </a:ln>
        </p:spPr>
      </p:sp>
      <p:sp>
        <p:nvSpPr>
          <p:cNvPr id="106" name="Freeform 72">
            <a:extLst>
              <a:ext uri="{FF2B5EF4-FFF2-40B4-BE49-F238E27FC236}">
                <a16:creationId xmlns:a16="http://schemas.microsoft.com/office/drawing/2014/main" id="{E1CF5859-231D-4070-B3AB-3BEDA1F7C0EF}"/>
              </a:ext>
            </a:extLst>
          </p:cNvPr>
          <p:cNvSpPr/>
          <p:nvPr/>
        </p:nvSpPr>
        <p:spPr>
          <a:xfrm rot="10296159">
            <a:off x="11451681" y="3704996"/>
            <a:ext cx="2019574" cy="570530"/>
          </a:xfrm>
          <a:custGeom>
            <a:avLst/>
            <a:gdLst/>
            <a:ahLst/>
            <a:cxnLst/>
            <a:rect l="l" t="t" r="r" b="b"/>
            <a:pathLst>
              <a:path w="2019574" h="570530">
                <a:moveTo>
                  <a:pt x="0" y="0"/>
                </a:moveTo>
                <a:lnTo>
                  <a:pt x="2019573" y="0"/>
                </a:lnTo>
                <a:lnTo>
                  <a:pt x="2019573" y="570530"/>
                </a:lnTo>
                <a:lnTo>
                  <a:pt x="0" y="5705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7" name="TextBox 73">
            <a:extLst>
              <a:ext uri="{FF2B5EF4-FFF2-40B4-BE49-F238E27FC236}">
                <a16:creationId xmlns:a16="http://schemas.microsoft.com/office/drawing/2014/main" id="{4D6360B6-C136-442E-970D-AA12F7E98216}"/>
              </a:ext>
            </a:extLst>
          </p:cNvPr>
          <p:cNvSpPr txBox="1"/>
          <p:nvPr/>
        </p:nvSpPr>
        <p:spPr>
          <a:xfrm>
            <a:off x="6409585" y="6810025"/>
            <a:ext cx="3415159" cy="580390"/>
          </a:xfrm>
          <a:prstGeom prst="rect">
            <a:avLst/>
          </a:prstGeom>
        </p:spPr>
        <p:txBody>
          <a:bodyPr lIns="0" tIns="0" rIns="0" bIns="0" rtlCol="0" anchor="t">
            <a:spAutoFit/>
          </a:bodyPr>
          <a:lstStyle/>
          <a:p>
            <a:pPr algn="ctr">
              <a:lnSpc>
                <a:spcPts val="4759"/>
              </a:lnSpc>
            </a:pPr>
            <a:r>
              <a:rPr lang="en-US" sz="3399" dirty="0">
                <a:solidFill>
                  <a:srgbClr val="FFFFFF"/>
                </a:solidFill>
                <a:latin typeface="Canva Sans"/>
              </a:rPr>
              <a:t>Humidity sensor</a:t>
            </a:r>
          </a:p>
        </p:txBody>
      </p:sp>
      <p:sp>
        <p:nvSpPr>
          <p:cNvPr id="108" name="TextBox 74">
            <a:extLst>
              <a:ext uri="{FF2B5EF4-FFF2-40B4-BE49-F238E27FC236}">
                <a16:creationId xmlns:a16="http://schemas.microsoft.com/office/drawing/2014/main" id="{193000F0-62D7-4B17-A2C8-E6F2B89DB9C1}"/>
              </a:ext>
            </a:extLst>
          </p:cNvPr>
          <p:cNvSpPr txBox="1"/>
          <p:nvPr/>
        </p:nvSpPr>
        <p:spPr>
          <a:xfrm>
            <a:off x="1068406" y="8323865"/>
            <a:ext cx="7054366" cy="1581150"/>
          </a:xfrm>
          <a:prstGeom prst="rect">
            <a:avLst/>
          </a:prstGeom>
        </p:spPr>
        <p:txBody>
          <a:bodyPr lIns="0" tIns="0" rIns="0" bIns="0" rtlCol="0" anchor="t">
            <a:spAutoFit/>
          </a:bodyPr>
          <a:lstStyle/>
          <a:p>
            <a:pPr algn="ctr">
              <a:lnSpc>
                <a:spcPts val="4200"/>
              </a:lnSpc>
            </a:pPr>
            <a:r>
              <a:rPr lang="en-US" sz="3000" dirty="0">
                <a:solidFill>
                  <a:srgbClr val="FFFFFF"/>
                </a:solidFill>
                <a:latin typeface="Canva Sans"/>
              </a:rPr>
              <a:t>Takes the humidity of the atmosphere and creates a number value and is sent to Arduino circuit board</a:t>
            </a:r>
          </a:p>
        </p:txBody>
      </p:sp>
      <p:sp>
        <p:nvSpPr>
          <p:cNvPr id="109" name="TextBox 75">
            <a:extLst>
              <a:ext uri="{FF2B5EF4-FFF2-40B4-BE49-F238E27FC236}">
                <a16:creationId xmlns:a16="http://schemas.microsoft.com/office/drawing/2014/main" id="{3CE74ECB-3832-4E9B-B13F-1B18005D2E96}"/>
              </a:ext>
            </a:extLst>
          </p:cNvPr>
          <p:cNvSpPr txBox="1"/>
          <p:nvPr/>
        </p:nvSpPr>
        <p:spPr>
          <a:xfrm>
            <a:off x="11051823" y="7017978"/>
            <a:ext cx="2714166" cy="580390"/>
          </a:xfrm>
          <a:prstGeom prst="rect">
            <a:avLst/>
          </a:prstGeom>
        </p:spPr>
        <p:txBody>
          <a:bodyPr lIns="0" tIns="0" rIns="0" bIns="0" rtlCol="0" anchor="t">
            <a:spAutoFit/>
          </a:bodyPr>
          <a:lstStyle/>
          <a:p>
            <a:pPr algn="ctr">
              <a:lnSpc>
                <a:spcPts val="4759"/>
              </a:lnSpc>
            </a:pPr>
            <a:r>
              <a:rPr lang="en-US" sz="3399" dirty="0">
                <a:solidFill>
                  <a:srgbClr val="FFFFFF"/>
                </a:solidFill>
                <a:latin typeface="Canva Sans"/>
              </a:rPr>
              <a:t>Transmitter</a:t>
            </a:r>
          </a:p>
        </p:txBody>
      </p:sp>
      <p:sp>
        <p:nvSpPr>
          <p:cNvPr id="110" name="TextBox 76">
            <a:extLst>
              <a:ext uri="{FF2B5EF4-FFF2-40B4-BE49-F238E27FC236}">
                <a16:creationId xmlns:a16="http://schemas.microsoft.com/office/drawing/2014/main" id="{0399887B-A329-445D-80D5-1208F0863192}"/>
              </a:ext>
            </a:extLst>
          </p:cNvPr>
          <p:cNvSpPr txBox="1"/>
          <p:nvPr/>
        </p:nvSpPr>
        <p:spPr>
          <a:xfrm>
            <a:off x="14124773" y="6785474"/>
            <a:ext cx="2714166" cy="1047750"/>
          </a:xfrm>
          <a:prstGeom prst="rect">
            <a:avLst/>
          </a:prstGeom>
        </p:spPr>
        <p:txBody>
          <a:bodyPr lIns="0" tIns="0" rIns="0" bIns="0" rtlCol="0" anchor="t">
            <a:spAutoFit/>
          </a:bodyPr>
          <a:lstStyle/>
          <a:p>
            <a:pPr algn="ctr">
              <a:lnSpc>
                <a:spcPts val="4200"/>
              </a:lnSpc>
            </a:pPr>
            <a:r>
              <a:rPr lang="en-US" sz="3000" dirty="0">
                <a:solidFill>
                  <a:srgbClr val="FFFFFF"/>
                </a:solidFill>
                <a:latin typeface="Canva Sans"/>
              </a:rPr>
              <a:t>Battery/ power supply</a:t>
            </a:r>
          </a:p>
        </p:txBody>
      </p:sp>
      <p:sp>
        <p:nvSpPr>
          <p:cNvPr id="111" name="TextBox 77">
            <a:extLst>
              <a:ext uri="{FF2B5EF4-FFF2-40B4-BE49-F238E27FC236}">
                <a16:creationId xmlns:a16="http://schemas.microsoft.com/office/drawing/2014/main" id="{4A895E25-0547-4095-B261-2845E98B2B4B}"/>
              </a:ext>
            </a:extLst>
          </p:cNvPr>
          <p:cNvSpPr txBox="1"/>
          <p:nvPr/>
        </p:nvSpPr>
        <p:spPr>
          <a:xfrm>
            <a:off x="9622699" y="8590734"/>
            <a:ext cx="5254864" cy="1180465"/>
          </a:xfrm>
          <a:prstGeom prst="rect">
            <a:avLst/>
          </a:prstGeom>
        </p:spPr>
        <p:txBody>
          <a:bodyPr lIns="0" tIns="0" rIns="0" bIns="0" rtlCol="0" anchor="t">
            <a:spAutoFit/>
          </a:bodyPr>
          <a:lstStyle/>
          <a:p>
            <a:pPr algn="ctr">
              <a:lnSpc>
                <a:spcPts val="4759"/>
              </a:lnSpc>
            </a:pPr>
            <a:r>
              <a:rPr lang="en-US" sz="3399" dirty="0">
                <a:solidFill>
                  <a:srgbClr val="FFFFFF"/>
                </a:solidFill>
                <a:latin typeface="Canva Sans"/>
              </a:rPr>
              <a:t>The forwarded values are sent to the app/ user</a:t>
            </a:r>
          </a:p>
        </p:txBody>
      </p:sp>
      <p:sp>
        <p:nvSpPr>
          <p:cNvPr id="112" name="AutoShape 78">
            <a:extLst>
              <a:ext uri="{FF2B5EF4-FFF2-40B4-BE49-F238E27FC236}">
                <a16:creationId xmlns:a16="http://schemas.microsoft.com/office/drawing/2014/main" id="{06299AE1-9460-4BBD-B353-51276968B48F}"/>
              </a:ext>
            </a:extLst>
          </p:cNvPr>
          <p:cNvSpPr/>
          <p:nvPr/>
        </p:nvSpPr>
        <p:spPr>
          <a:xfrm flipH="1">
            <a:off x="8013719" y="5637112"/>
            <a:ext cx="166942" cy="1274382"/>
          </a:xfrm>
          <a:prstGeom prst="line">
            <a:avLst/>
          </a:prstGeom>
          <a:ln w="38100" cap="flat">
            <a:solidFill>
              <a:srgbClr val="FFFFFF"/>
            </a:solidFill>
            <a:prstDash val="solid"/>
            <a:headEnd type="none" w="sm" len="sm"/>
            <a:tailEnd type="arrow" w="med" len="sm"/>
          </a:ln>
        </p:spPr>
      </p:sp>
      <p:sp>
        <p:nvSpPr>
          <p:cNvPr id="113" name="AutoShape 79">
            <a:extLst>
              <a:ext uri="{FF2B5EF4-FFF2-40B4-BE49-F238E27FC236}">
                <a16:creationId xmlns:a16="http://schemas.microsoft.com/office/drawing/2014/main" id="{D63A6D1D-1F87-4C33-82E7-E69307DE8DA7}"/>
              </a:ext>
            </a:extLst>
          </p:cNvPr>
          <p:cNvSpPr/>
          <p:nvPr/>
        </p:nvSpPr>
        <p:spPr>
          <a:xfrm flipH="1">
            <a:off x="4595589" y="7390415"/>
            <a:ext cx="3521576" cy="990600"/>
          </a:xfrm>
          <a:prstGeom prst="line">
            <a:avLst/>
          </a:prstGeom>
          <a:ln w="38100" cap="flat">
            <a:solidFill>
              <a:srgbClr val="FFFFFF"/>
            </a:solidFill>
            <a:prstDash val="solid"/>
            <a:headEnd type="none" w="sm" len="sm"/>
            <a:tailEnd type="arrow" w="med" len="sm"/>
          </a:ln>
        </p:spPr>
      </p:sp>
      <p:sp>
        <p:nvSpPr>
          <p:cNvPr id="114" name="AutoShape 80">
            <a:extLst>
              <a:ext uri="{FF2B5EF4-FFF2-40B4-BE49-F238E27FC236}">
                <a16:creationId xmlns:a16="http://schemas.microsoft.com/office/drawing/2014/main" id="{D8174C9E-77DC-44FE-846A-BB79B4AB94AE}"/>
              </a:ext>
            </a:extLst>
          </p:cNvPr>
          <p:cNvSpPr/>
          <p:nvPr/>
        </p:nvSpPr>
        <p:spPr>
          <a:xfrm flipH="1">
            <a:off x="12386294" y="5687511"/>
            <a:ext cx="101474" cy="1409997"/>
          </a:xfrm>
          <a:prstGeom prst="line">
            <a:avLst/>
          </a:prstGeom>
          <a:ln w="38100" cap="flat">
            <a:solidFill>
              <a:srgbClr val="FFFFFF"/>
            </a:solidFill>
            <a:prstDash val="solid"/>
            <a:headEnd type="none" w="sm" len="sm"/>
            <a:tailEnd type="arrow" w="med" len="sm"/>
          </a:ln>
        </p:spPr>
      </p:sp>
      <p:sp>
        <p:nvSpPr>
          <p:cNvPr id="115" name="AutoShape 81">
            <a:extLst>
              <a:ext uri="{FF2B5EF4-FFF2-40B4-BE49-F238E27FC236}">
                <a16:creationId xmlns:a16="http://schemas.microsoft.com/office/drawing/2014/main" id="{54664B9B-E77F-48EE-B53F-4137F23A3E25}"/>
              </a:ext>
            </a:extLst>
          </p:cNvPr>
          <p:cNvSpPr/>
          <p:nvPr/>
        </p:nvSpPr>
        <p:spPr>
          <a:xfrm flipH="1">
            <a:off x="15481856" y="5633589"/>
            <a:ext cx="23328" cy="1209035"/>
          </a:xfrm>
          <a:prstGeom prst="line">
            <a:avLst/>
          </a:prstGeom>
          <a:ln w="38100" cap="flat">
            <a:solidFill>
              <a:srgbClr val="FFFFFF"/>
            </a:solidFill>
            <a:prstDash val="solid"/>
            <a:headEnd type="none" w="sm" len="sm"/>
            <a:tailEnd type="arrow" w="med" len="sm"/>
          </a:ln>
        </p:spPr>
      </p:sp>
      <p:sp>
        <p:nvSpPr>
          <p:cNvPr id="116" name="AutoShape 82">
            <a:extLst>
              <a:ext uri="{FF2B5EF4-FFF2-40B4-BE49-F238E27FC236}">
                <a16:creationId xmlns:a16="http://schemas.microsoft.com/office/drawing/2014/main" id="{E46DF559-1063-47A0-84D5-F186B294834A}"/>
              </a:ext>
            </a:extLst>
          </p:cNvPr>
          <p:cNvSpPr/>
          <p:nvPr/>
        </p:nvSpPr>
        <p:spPr>
          <a:xfrm>
            <a:off x="12250131" y="7637882"/>
            <a:ext cx="19050" cy="821428"/>
          </a:xfrm>
          <a:prstGeom prst="line">
            <a:avLst/>
          </a:prstGeom>
          <a:ln w="38100" cap="flat">
            <a:solidFill>
              <a:srgbClr val="FFFFFF"/>
            </a:solidFill>
            <a:prstDash val="solid"/>
            <a:headEnd type="none" w="sm" len="sm"/>
            <a:tailEnd type="arrow" w="med" len="sm"/>
          </a:ln>
        </p:spPr>
      </p:sp>
      <p:sp>
        <p:nvSpPr>
          <p:cNvPr id="117" name="AutoShape 84">
            <a:extLst>
              <a:ext uri="{FF2B5EF4-FFF2-40B4-BE49-F238E27FC236}">
                <a16:creationId xmlns:a16="http://schemas.microsoft.com/office/drawing/2014/main" id="{29441C81-45C9-4A03-81A2-C7B4F14CC31C}"/>
              </a:ext>
            </a:extLst>
          </p:cNvPr>
          <p:cNvSpPr/>
          <p:nvPr/>
        </p:nvSpPr>
        <p:spPr>
          <a:xfrm>
            <a:off x="9140769" y="4557770"/>
            <a:ext cx="331154" cy="0"/>
          </a:xfrm>
          <a:prstGeom prst="line">
            <a:avLst/>
          </a:prstGeom>
          <a:ln w="38100" cap="flat">
            <a:solidFill>
              <a:srgbClr val="5CE1E6"/>
            </a:solidFill>
            <a:prstDash val="solid"/>
            <a:headEnd type="none" w="sm" len="sm"/>
            <a:tailEnd type="arrow" w="med" len="sm"/>
          </a:ln>
        </p:spPr>
      </p:sp>
      <p:sp>
        <p:nvSpPr>
          <p:cNvPr id="118" name="AutoShape 85">
            <a:extLst>
              <a:ext uri="{FF2B5EF4-FFF2-40B4-BE49-F238E27FC236}">
                <a16:creationId xmlns:a16="http://schemas.microsoft.com/office/drawing/2014/main" id="{64295474-0646-4AB0-B503-E0531091E770}"/>
              </a:ext>
            </a:extLst>
          </p:cNvPr>
          <p:cNvSpPr/>
          <p:nvPr/>
        </p:nvSpPr>
        <p:spPr>
          <a:xfrm flipH="1">
            <a:off x="9140769" y="5261499"/>
            <a:ext cx="331154" cy="0"/>
          </a:xfrm>
          <a:prstGeom prst="line">
            <a:avLst/>
          </a:prstGeom>
          <a:ln w="38100" cap="flat">
            <a:solidFill>
              <a:srgbClr val="5CE1E6"/>
            </a:solidFill>
            <a:prstDash val="solid"/>
            <a:headEnd type="none" w="sm" len="sm"/>
            <a:tailEnd type="arrow" w="med" len="sm"/>
          </a:ln>
        </p:spPr>
      </p:sp>
      <p:sp>
        <p:nvSpPr>
          <p:cNvPr id="119" name="AutoShape 86">
            <a:extLst>
              <a:ext uri="{FF2B5EF4-FFF2-40B4-BE49-F238E27FC236}">
                <a16:creationId xmlns:a16="http://schemas.microsoft.com/office/drawing/2014/main" id="{2F5DBF6A-0D26-4EB1-8707-F74125E62F08}"/>
              </a:ext>
            </a:extLst>
          </p:cNvPr>
          <p:cNvSpPr/>
          <p:nvPr/>
        </p:nvSpPr>
        <p:spPr>
          <a:xfrm flipV="1">
            <a:off x="11847447" y="4586279"/>
            <a:ext cx="338277" cy="28577"/>
          </a:xfrm>
          <a:prstGeom prst="line">
            <a:avLst/>
          </a:prstGeom>
          <a:ln w="38100" cap="flat">
            <a:solidFill>
              <a:srgbClr val="5CE1E6"/>
            </a:solidFill>
            <a:prstDash val="solid"/>
            <a:headEnd type="none" w="sm" len="sm"/>
            <a:tailEnd type="arrow" w="med" len="sm"/>
          </a:ln>
        </p:spPr>
      </p:sp>
      <p:sp>
        <p:nvSpPr>
          <p:cNvPr id="120" name="AutoShape 87">
            <a:extLst>
              <a:ext uri="{FF2B5EF4-FFF2-40B4-BE49-F238E27FC236}">
                <a16:creationId xmlns:a16="http://schemas.microsoft.com/office/drawing/2014/main" id="{2AD8A295-A806-4473-AA80-69354EF2974B}"/>
              </a:ext>
            </a:extLst>
          </p:cNvPr>
          <p:cNvSpPr/>
          <p:nvPr/>
        </p:nvSpPr>
        <p:spPr>
          <a:xfrm flipH="1" flipV="1">
            <a:off x="11719304" y="5270656"/>
            <a:ext cx="387416" cy="56815"/>
          </a:xfrm>
          <a:prstGeom prst="line">
            <a:avLst/>
          </a:prstGeom>
          <a:ln w="38100" cap="flat">
            <a:solidFill>
              <a:srgbClr val="5CE1E6"/>
            </a:solidFill>
            <a:prstDash val="solid"/>
            <a:headEnd type="none" w="sm" len="sm"/>
            <a:tailEnd type="arrow" w="med" len="sm"/>
          </a:ln>
        </p:spPr>
      </p:sp>
      <p:cxnSp>
        <p:nvCxnSpPr>
          <p:cNvPr id="121" name="Straight Arrow Connector 120">
            <a:extLst>
              <a:ext uri="{FF2B5EF4-FFF2-40B4-BE49-F238E27FC236}">
                <a16:creationId xmlns:a16="http://schemas.microsoft.com/office/drawing/2014/main" id="{C3A69FEA-57F0-4459-9282-9475BFD9BC49}"/>
              </a:ext>
            </a:extLst>
          </p:cNvPr>
          <p:cNvCxnSpPr>
            <a:stCxn id="105" idx="0"/>
          </p:cNvCxnSpPr>
          <p:nvPr/>
        </p:nvCxnSpPr>
        <p:spPr>
          <a:xfrm>
            <a:off x="4676178" y="2978702"/>
            <a:ext cx="18525" cy="1020405"/>
          </a:xfrm>
          <a:prstGeom prst="straightConnector1">
            <a:avLst/>
          </a:prstGeom>
          <a:ln>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122" name="Straight Arrow Connector 121">
            <a:extLst>
              <a:ext uri="{FF2B5EF4-FFF2-40B4-BE49-F238E27FC236}">
                <a16:creationId xmlns:a16="http://schemas.microsoft.com/office/drawing/2014/main" id="{1F6D93E3-1FFB-4C70-9A30-8A06AE6894BA}"/>
              </a:ext>
            </a:extLst>
          </p:cNvPr>
          <p:cNvCxnSpPr>
            <a:cxnSpLocks/>
          </p:cNvCxnSpPr>
          <p:nvPr/>
        </p:nvCxnSpPr>
        <p:spPr>
          <a:xfrm>
            <a:off x="8857625" y="3188626"/>
            <a:ext cx="24371" cy="1131997"/>
          </a:xfrm>
          <a:prstGeom prst="straightConnector1">
            <a:avLst/>
          </a:prstGeom>
          <a:ln>
            <a:headEnd type="none" w="med" len="med"/>
            <a:tailEnd type="arrow" w="med" len="med"/>
          </a:ln>
        </p:spPr>
        <p:style>
          <a:lnRef idx="3">
            <a:schemeClr val="accent5"/>
          </a:lnRef>
          <a:fillRef idx="0">
            <a:schemeClr val="accent5"/>
          </a:fillRef>
          <a:effectRef idx="2">
            <a:schemeClr val="accent5"/>
          </a:effectRef>
          <a:fontRef idx="minor">
            <a:schemeClr val="tx1"/>
          </a:fontRef>
        </p:style>
      </p:cxnSp>
      <p:sp>
        <p:nvSpPr>
          <p:cNvPr id="123" name="Rectangle 122">
            <a:extLst>
              <a:ext uri="{FF2B5EF4-FFF2-40B4-BE49-F238E27FC236}">
                <a16:creationId xmlns:a16="http://schemas.microsoft.com/office/drawing/2014/main" id="{E04D9985-1C85-4A6A-A40B-C4E9A2B8471D}"/>
              </a:ext>
            </a:extLst>
          </p:cNvPr>
          <p:cNvSpPr/>
          <p:nvPr/>
        </p:nvSpPr>
        <p:spPr>
          <a:xfrm>
            <a:off x="13258800" y="4202069"/>
            <a:ext cx="2291419" cy="1435043"/>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IN" dirty="0"/>
          </a:p>
        </p:txBody>
      </p:sp>
      <p:sp>
        <p:nvSpPr>
          <p:cNvPr id="124" name="Lightning Bolt 123">
            <a:extLst>
              <a:ext uri="{FF2B5EF4-FFF2-40B4-BE49-F238E27FC236}">
                <a16:creationId xmlns:a16="http://schemas.microsoft.com/office/drawing/2014/main" id="{9BE19811-35D1-43CA-9ACB-F39B592A6B7E}"/>
              </a:ext>
            </a:extLst>
          </p:cNvPr>
          <p:cNvSpPr/>
          <p:nvPr/>
        </p:nvSpPr>
        <p:spPr>
          <a:xfrm>
            <a:off x="13807844" y="4356249"/>
            <a:ext cx="1076997" cy="1068608"/>
          </a:xfrm>
          <a:prstGeom prst="lightningBol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5" name="Rectangle 124">
            <a:extLst>
              <a:ext uri="{FF2B5EF4-FFF2-40B4-BE49-F238E27FC236}">
                <a16:creationId xmlns:a16="http://schemas.microsoft.com/office/drawing/2014/main" id="{5DF3F88E-0F0A-4BDC-99A3-401A2C6F3D51}"/>
              </a:ext>
            </a:extLst>
          </p:cNvPr>
          <p:cNvSpPr/>
          <p:nvPr/>
        </p:nvSpPr>
        <p:spPr>
          <a:xfrm>
            <a:off x="16154400" y="3700029"/>
            <a:ext cx="411531" cy="2362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6" name="TextBox 125">
            <a:extLst>
              <a:ext uri="{FF2B5EF4-FFF2-40B4-BE49-F238E27FC236}">
                <a16:creationId xmlns:a16="http://schemas.microsoft.com/office/drawing/2014/main" id="{0E6AD989-8B36-458A-A143-750182EB06A7}"/>
              </a:ext>
            </a:extLst>
          </p:cNvPr>
          <p:cNvSpPr txBox="1"/>
          <p:nvPr/>
        </p:nvSpPr>
        <p:spPr>
          <a:xfrm>
            <a:off x="14018924" y="2626873"/>
            <a:ext cx="3949150" cy="1015663"/>
          </a:xfrm>
          <a:prstGeom prst="rect">
            <a:avLst/>
          </a:prstGeom>
          <a:noFill/>
        </p:spPr>
        <p:txBody>
          <a:bodyPr wrap="square" rtlCol="0">
            <a:spAutoFit/>
          </a:bodyPr>
          <a:lstStyle/>
          <a:p>
            <a:r>
              <a:rPr lang="en-US" sz="3000" dirty="0">
                <a:solidFill>
                  <a:schemeClr val="bg1"/>
                </a:solidFill>
              </a:rPr>
              <a:t>Miniature solar back for plant specific models</a:t>
            </a:r>
            <a:endParaRPr lang="en-IN" sz="3000" dirty="0">
              <a:solidFill>
                <a:schemeClr val="bg1"/>
              </a:solidFill>
            </a:endParaRPr>
          </a:p>
        </p:txBody>
      </p:sp>
      <p:cxnSp>
        <p:nvCxnSpPr>
          <p:cNvPr id="128" name="Straight Arrow Connector 127">
            <a:extLst>
              <a:ext uri="{FF2B5EF4-FFF2-40B4-BE49-F238E27FC236}">
                <a16:creationId xmlns:a16="http://schemas.microsoft.com/office/drawing/2014/main" id="{1D7DD1B9-ADC5-4FA4-B512-9AE7F46782BE}"/>
              </a:ext>
            </a:extLst>
          </p:cNvPr>
          <p:cNvCxnSpPr>
            <a:cxnSpLocks/>
            <a:stCxn id="126" idx="2"/>
          </p:cNvCxnSpPr>
          <p:nvPr/>
        </p:nvCxnSpPr>
        <p:spPr>
          <a:xfrm>
            <a:off x="15993499" y="3642536"/>
            <a:ext cx="160901" cy="119616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67798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18079836" y="1125223"/>
            <a:ext cx="1082992" cy="6960461"/>
            <a:chOff x="0" y="0"/>
            <a:chExt cx="1443990" cy="9280614"/>
          </a:xfrm>
        </p:grpSpPr>
        <p:grpSp>
          <p:nvGrpSpPr>
            <p:cNvPr id="4" name="Group 4"/>
            <p:cNvGrpSpPr/>
            <p:nvPr/>
          </p:nvGrpSpPr>
          <p:grpSpPr>
            <a:xfrm>
              <a:off x="122991" y="2387086"/>
              <a:ext cx="1198007" cy="6651102"/>
              <a:chOff x="0" y="0"/>
              <a:chExt cx="812800" cy="4512507"/>
            </a:xfrm>
          </p:grpSpPr>
          <p:sp>
            <p:nvSpPr>
              <p:cNvPr id="5" name="Freeform 5"/>
              <p:cNvSpPr/>
              <p:nvPr/>
            </p:nvSpPr>
            <p:spPr>
              <a:xfrm>
                <a:off x="0" y="0"/>
                <a:ext cx="812800" cy="4512507"/>
              </a:xfrm>
              <a:custGeom>
                <a:avLst/>
                <a:gdLst/>
                <a:ahLst/>
                <a:cxnLst/>
                <a:rect l="l" t="t" r="r" b="b"/>
                <a:pathLst>
                  <a:path w="812800" h="4512507">
                    <a:moveTo>
                      <a:pt x="0" y="0"/>
                    </a:moveTo>
                    <a:lnTo>
                      <a:pt x="812800" y="0"/>
                    </a:lnTo>
                    <a:lnTo>
                      <a:pt x="812800" y="4512507"/>
                    </a:lnTo>
                    <a:lnTo>
                      <a:pt x="0" y="4512507"/>
                    </a:lnTo>
                    <a:close/>
                  </a:path>
                </a:pathLst>
              </a:custGeom>
              <a:solidFill>
                <a:srgbClr val="FFBD59">
                  <a:alpha val="9804"/>
                </a:srgbClr>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800"/>
                  </a:lnSpc>
                </a:pPr>
                <a:endParaRPr dirty="0"/>
              </a:p>
            </p:txBody>
          </p:sp>
        </p:grpSp>
        <p:grpSp>
          <p:nvGrpSpPr>
            <p:cNvPr id="7" name="Group 7"/>
            <p:cNvGrpSpPr/>
            <p:nvPr/>
          </p:nvGrpSpPr>
          <p:grpSpPr>
            <a:xfrm>
              <a:off x="122991" y="2045289"/>
              <a:ext cx="1198007" cy="341797"/>
              <a:chOff x="0" y="0"/>
              <a:chExt cx="236643" cy="67515"/>
            </a:xfrm>
          </p:grpSpPr>
          <p:sp>
            <p:nvSpPr>
              <p:cNvPr id="8" name="Freeform 8"/>
              <p:cNvSpPr/>
              <p:nvPr/>
            </p:nvSpPr>
            <p:spPr>
              <a:xfrm>
                <a:off x="0" y="0"/>
                <a:ext cx="236643" cy="67515"/>
              </a:xfrm>
              <a:custGeom>
                <a:avLst/>
                <a:gdLst/>
                <a:ahLst/>
                <a:cxnLst/>
                <a:rect l="l" t="t" r="r" b="b"/>
                <a:pathLst>
                  <a:path w="236643" h="67515">
                    <a:moveTo>
                      <a:pt x="0" y="0"/>
                    </a:moveTo>
                    <a:lnTo>
                      <a:pt x="236643" y="0"/>
                    </a:lnTo>
                    <a:lnTo>
                      <a:pt x="236643" y="67515"/>
                    </a:lnTo>
                    <a:lnTo>
                      <a:pt x="0" y="67515"/>
                    </a:lnTo>
                    <a:close/>
                  </a:path>
                </a:pathLst>
              </a:custGeom>
              <a:solidFill>
                <a:srgbClr val="B5FF7A">
                  <a:alpha val="9804"/>
                </a:srgbClr>
              </a:solidFill>
            </p:spPr>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2800"/>
                  </a:lnSpc>
                </a:pPr>
                <a:endParaRPr dirty="0"/>
              </a:p>
            </p:txBody>
          </p:sp>
        </p:grpSp>
        <p:grpSp>
          <p:nvGrpSpPr>
            <p:cNvPr id="10" name="Group 10"/>
            <p:cNvGrpSpPr/>
            <p:nvPr/>
          </p:nvGrpSpPr>
          <p:grpSpPr>
            <a:xfrm>
              <a:off x="122991" y="0"/>
              <a:ext cx="367758" cy="2274735"/>
              <a:chOff x="0" y="0"/>
              <a:chExt cx="72644" cy="449330"/>
            </a:xfrm>
          </p:grpSpPr>
          <p:sp>
            <p:nvSpPr>
              <p:cNvPr id="11" name="Freeform 11"/>
              <p:cNvSpPr/>
              <p:nvPr/>
            </p:nvSpPr>
            <p:spPr>
              <a:xfrm>
                <a:off x="0" y="0"/>
                <a:ext cx="72644" cy="449330"/>
              </a:xfrm>
              <a:custGeom>
                <a:avLst/>
                <a:gdLst/>
                <a:ahLst/>
                <a:cxnLst/>
                <a:rect l="l" t="t" r="r" b="b"/>
                <a:pathLst>
                  <a:path w="72644" h="449330">
                    <a:moveTo>
                      <a:pt x="0" y="0"/>
                    </a:moveTo>
                    <a:lnTo>
                      <a:pt x="72644" y="0"/>
                    </a:lnTo>
                    <a:lnTo>
                      <a:pt x="72644" y="449330"/>
                    </a:lnTo>
                    <a:lnTo>
                      <a:pt x="0" y="449330"/>
                    </a:lnTo>
                    <a:close/>
                  </a:path>
                </a:pathLst>
              </a:custGeom>
              <a:solidFill>
                <a:srgbClr val="B5FF7A">
                  <a:alpha val="9804"/>
                </a:srgbClr>
              </a:solidFill>
            </p:spPr>
          </p:sp>
          <p:sp>
            <p:nvSpPr>
              <p:cNvPr id="12" name="TextBox 12"/>
              <p:cNvSpPr txBox="1"/>
              <p:nvPr/>
            </p:nvSpPr>
            <p:spPr>
              <a:xfrm>
                <a:off x="0" y="-47625"/>
                <a:ext cx="812800" cy="860425"/>
              </a:xfrm>
              <a:prstGeom prst="rect">
                <a:avLst/>
              </a:prstGeom>
            </p:spPr>
            <p:txBody>
              <a:bodyPr lIns="50800" tIns="50800" rIns="50800" bIns="50800" rtlCol="0" anchor="ctr"/>
              <a:lstStyle/>
              <a:p>
                <a:pPr algn="ctr">
                  <a:lnSpc>
                    <a:spcPts val="2800"/>
                  </a:lnSpc>
                </a:pPr>
                <a:endParaRPr dirty="0"/>
              </a:p>
            </p:txBody>
          </p:sp>
        </p:grpSp>
        <p:grpSp>
          <p:nvGrpSpPr>
            <p:cNvPr id="13" name="Group 13"/>
            <p:cNvGrpSpPr/>
            <p:nvPr/>
          </p:nvGrpSpPr>
          <p:grpSpPr>
            <a:xfrm>
              <a:off x="262106" y="3471050"/>
              <a:ext cx="919778" cy="1170696"/>
              <a:chOff x="0" y="0"/>
              <a:chExt cx="181684" cy="231249"/>
            </a:xfrm>
          </p:grpSpPr>
          <p:sp>
            <p:nvSpPr>
              <p:cNvPr id="14" name="Freeform 14"/>
              <p:cNvSpPr/>
              <p:nvPr/>
            </p:nvSpPr>
            <p:spPr>
              <a:xfrm>
                <a:off x="0" y="0"/>
                <a:ext cx="181684" cy="231249"/>
              </a:xfrm>
              <a:custGeom>
                <a:avLst/>
                <a:gdLst/>
                <a:ahLst/>
                <a:cxnLst/>
                <a:rect l="l" t="t" r="r" b="b"/>
                <a:pathLst>
                  <a:path w="181684" h="231249">
                    <a:moveTo>
                      <a:pt x="90842" y="0"/>
                    </a:moveTo>
                    <a:lnTo>
                      <a:pt x="90842" y="0"/>
                    </a:lnTo>
                    <a:cubicBezTo>
                      <a:pt x="114935" y="0"/>
                      <a:pt x="138041" y="9571"/>
                      <a:pt x="155077" y="26607"/>
                    </a:cubicBezTo>
                    <a:cubicBezTo>
                      <a:pt x="172114" y="43643"/>
                      <a:pt x="181684" y="66749"/>
                      <a:pt x="181684" y="90842"/>
                    </a:cubicBezTo>
                    <a:lnTo>
                      <a:pt x="181684" y="140406"/>
                    </a:lnTo>
                    <a:cubicBezTo>
                      <a:pt x="181684" y="164499"/>
                      <a:pt x="172114" y="187605"/>
                      <a:pt x="155077" y="204641"/>
                    </a:cubicBezTo>
                    <a:cubicBezTo>
                      <a:pt x="138041" y="221678"/>
                      <a:pt x="114935" y="231249"/>
                      <a:pt x="90842" y="231249"/>
                    </a:cubicBezTo>
                    <a:lnTo>
                      <a:pt x="90842" y="231249"/>
                    </a:lnTo>
                    <a:cubicBezTo>
                      <a:pt x="66749" y="231249"/>
                      <a:pt x="43643" y="221678"/>
                      <a:pt x="26607" y="204641"/>
                    </a:cubicBezTo>
                    <a:cubicBezTo>
                      <a:pt x="9571" y="187605"/>
                      <a:pt x="0" y="164499"/>
                      <a:pt x="0" y="140406"/>
                    </a:cubicBezTo>
                    <a:lnTo>
                      <a:pt x="0" y="90842"/>
                    </a:lnTo>
                    <a:cubicBezTo>
                      <a:pt x="0" y="66749"/>
                      <a:pt x="9571" y="43643"/>
                      <a:pt x="26607" y="26607"/>
                    </a:cubicBezTo>
                    <a:cubicBezTo>
                      <a:pt x="43643" y="9571"/>
                      <a:pt x="66749" y="0"/>
                      <a:pt x="90842" y="0"/>
                    </a:cubicBezTo>
                    <a:close/>
                  </a:path>
                </a:pathLst>
              </a:custGeom>
              <a:solidFill>
                <a:srgbClr val="4C8F36">
                  <a:alpha val="9804"/>
                </a:srgbClr>
              </a:soli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2800"/>
                  </a:lnSpc>
                </a:pPr>
                <a:endParaRPr dirty="0"/>
              </a:p>
            </p:txBody>
          </p:sp>
        </p:grpSp>
        <p:grpSp>
          <p:nvGrpSpPr>
            <p:cNvPr id="16" name="Group 16"/>
            <p:cNvGrpSpPr/>
            <p:nvPr/>
          </p:nvGrpSpPr>
          <p:grpSpPr>
            <a:xfrm>
              <a:off x="0" y="6428750"/>
              <a:ext cx="1443990" cy="1823796"/>
              <a:chOff x="0" y="0"/>
              <a:chExt cx="643534" cy="812800"/>
            </a:xfrm>
          </p:grpSpPr>
          <p:sp>
            <p:nvSpPr>
              <p:cNvPr id="17" name="Freeform 17"/>
              <p:cNvSpPr/>
              <p:nvPr/>
            </p:nvSpPr>
            <p:spPr>
              <a:xfrm>
                <a:off x="0" y="0"/>
                <a:ext cx="643534" cy="812800"/>
              </a:xfrm>
              <a:custGeom>
                <a:avLst/>
                <a:gdLst/>
                <a:ahLst/>
                <a:cxnLst/>
                <a:rect l="l" t="t" r="r" b="b"/>
                <a:pathLst>
                  <a:path w="643534" h="812800">
                    <a:moveTo>
                      <a:pt x="0" y="0"/>
                    </a:moveTo>
                    <a:lnTo>
                      <a:pt x="643534" y="0"/>
                    </a:lnTo>
                    <a:lnTo>
                      <a:pt x="643534" y="812800"/>
                    </a:lnTo>
                    <a:lnTo>
                      <a:pt x="0" y="812800"/>
                    </a:lnTo>
                    <a:close/>
                  </a:path>
                </a:pathLst>
              </a:custGeom>
              <a:solidFill>
                <a:srgbClr val="5A623D">
                  <a:alpha val="9804"/>
                </a:srgbClr>
              </a:solidFill>
            </p:spPr>
          </p:sp>
          <p:sp>
            <p:nvSpPr>
              <p:cNvPr id="18" name="TextBox 18"/>
              <p:cNvSpPr txBox="1"/>
              <p:nvPr/>
            </p:nvSpPr>
            <p:spPr>
              <a:xfrm>
                <a:off x="0" y="-47625"/>
                <a:ext cx="812800" cy="860425"/>
              </a:xfrm>
              <a:prstGeom prst="rect">
                <a:avLst/>
              </a:prstGeom>
            </p:spPr>
            <p:txBody>
              <a:bodyPr lIns="50800" tIns="50800" rIns="50800" bIns="50800" rtlCol="0" anchor="ctr"/>
              <a:lstStyle/>
              <a:p>
                <a:pPr algn="ctr">
                  <a:lnSpc>
                    <a:spcPts val="2800"/>
                  </a:lnSpc>
                </a:pPr>
                <a:endParaRPr dirty="0"/>
              </a:p>
            </p:txBody>
          </p:sp>
        </p:grpSp>
        <p:grpSp>
          <p:nvGrpSpPr>
            <p:cNvPr id="19" name="Group 19"/>
            <p:cNvGrpSpPr/>
            <p:nvPr/>
          </p:nvGrpSpPr>
          <p:grpSpPr>
            <a:xfrm>
              <a:off x="953240" y="0"/>
              <a:ext cx="367758" cy="2274735"/>
              <a:chOff x="0" y="0"/>
              <a:chExt cx="72644" cy="449330"/>
            </a:xfrm>
          </p:grpSpPr>
          <p:sp>
            <p:nvSpPr>
              <p:cNvPr id="20" name="Freeform 20"/>
              <p:cNvSpPr/>
              <p:nvPr/>
            </p:nvSpPr>
            <p:spPr>
              <a:xfrm>
                <a:off x="0" y="0"/>
                <a:ext cx="72644" cy="449330"/>
              </a:xfrm>
              <a:custGeom>
                <a:avLst/>
                <a:gdLst/>
                <a:ahLst/>
                <a:cxnLst/>
                <a:rect l="l" t="t" r="r" b="b"/>
                <a:pathLst>
                  <a:path w="72644" h="449330">
                    <a:moveTo>
                      <a:pt x="0" y="0"/>
                    </a:moveTo>
                    <a:lnTo>
                      <a:pt x="72644" y="0"/>
                    </a:lnTo>
                    <a:lnTo>
                      <a:pt x="72644" y="449330"/>
                    </a:lnTo>
                    <a:lnTo>
                      <a:pt x="0" y="449330"/>
                    </a:lnTo>
                    <a:close/>
                  </a:path>
                </a:pathLst>
              </a:custGeom>
              <a:solidFill>
                <a:srgbClr val="B5FF7A">
                  <a:alpha val="9804"/>
                </a:srgbClr>
              </a:solidFill>
            </p:spPr>
          </p:sp>
          <p:sp>
            <p:nvSpPr>
              <p:cNvPr id="21" name="TextBox 21"/>
              <p:cNvSpPr txBox="1"/>
              <p:nvPr/>
            </p:nvSpPr>
            <p:spPr>
              <a:xfrm>
                <a:off x="0" y="-47625"/>
                <a:ext cx="812800" cy="860425"/>
              </a:xfrm>
              <a:prstGeom prst="rect">
                <a:avLst/>
              </a:prstGeom>
            </p:spPr>
            <p:txBody>
              <a:bodyPr lIns="50800" tIns="50800" rIns="50800" bIns="50800" rtlCol="0" anchor="ctr"/>
              <a:lstStyle/>
              <a:p>
                <a:pPr algn="ctr">
                  <a:lnSpc>
                    <a:spcPts val="2800"/>
                  </a:lnSpc>
                </a:pPr>
                <a:endParaRPr dirty="0"/>
              </a:p>
            </p:txBody>
          </p:sp>
        </p:grpSp>
        <p:grpSp>
          <p:nvGrpSpPr>
            <p:cNvPr id="22" name="Group 22"/>
            <p:cNvGrpSpPr/>
            <p:nvPr/>
          </p:nvGrpSpPr>
          <p:grpSpPr>
            <a:xfrm>
              <a:off x="0" y="8795761"/>
              <a:ext cx="1443990" cy="484853"/>
              <a:chOff x="0" y="0"/>
              <a:chExt cx="285233" cy="95773"/>
            </a:xfrm>
          </p:grpSpPr>
          <p:sp>
            <p:nvSpPr>
              <p:cNvPr id="23" name="Freeform 23"/>
              <p:cNvSpPr/>
              <p:nvPr/>
            </p:nvSpPr>
            <p:spPr>
              <a:xfrm>
                <a:off x="0" y="0"/>
                <a:ext cx="285233" cy="95773"/>
              </a:xfrm>
              <a:custGeom>
                <a:avLst/>
                <a:gdLst/>
                <a:ahLst/>
                <a:cxnLst/>
                <a:rect l="l" t="t" r="r" b="b"/>
                <a:pathLst>
                  <a:path w="285233" h="95773">
                    <a:moveTo>
                      <a:pt x="0" y="0"/>
                    </a:moveTo>
                    <a:lnTo>
                      <a:pt x="285233" y="0"/>
                    </a:lnTo>
                    <a:lnTo>
                      <a:pt x="285233" y="95773"/>
                    </a:lnTo>
                    <a:lnTo>
                      <a:pt x="0" y="95773"/>
                    </a:lnTo>
                    <a:close/>
                  </a:path>
                </a:pathLst>
              </a:custGeom>
              <a:solidFill>
                <a:srgbClr val="5E17EB">
                  <a:alpha val="9804"/>
                </a:srgbClr>
              </a:solidFill>
            </p:spPr>
          </p:sp>
          <p:sp>
            <p:nvSpPr>
              <p:cNvPr id="24" name="TextBox 24"/>
              <p:cNvSpPr txBox="1"/>
              <p:nvPr/>
            </p:nvSpPr>
            <p:spPr>
              <a:xfrm>
                <a:off x="0" y="-47625"/>
                <a:ext cx="812800" cy="860425"/>
              </a:xfrm>
              <a:prstGeom prst="rect">
                <a:avLst/>
              </a:prstGeom>
            </p:spPr>
            <p:txBody>
              <a:bodyPr lIns="50800" tIns="50800" rIns="50800" bIns="50800" rtlCol="0" anchor="ctr"/>
              <a:lstStyle/>
              <a:p>
                <a:pPr algn="ctr">
                  <a:lnSpc>
                    <a:spcPts val="2800"/>
                  </a:lnSpc>
                </a:pPr>
                <a:endParaRPr dirty="0"/>
              </a:p>
            </p:txBody>
          </p:sp>
        </p:grpSp>
      </p:grpSp>
      <p:sp>
        <p:nvSpPr>
          <p:cNvPr id="25" name="TextBox 25"/>
          <p:cNvSpPr txBox="1"/>
          <p:nvPr/>
        </p:nvSpPr>
        <p:spPr>
          <a:xfrm>
            <a:off x="1162201" y="7703032"/>
            <a:ext cx="2250400" cy="1180465"/>
          </a:xfrm>
          <a:prstGeom prst="rect">
            <a:avLst/>
          </a:prstGeom>
        </p:spPr>
        <p:txBody>
          <a:bodyPr lIns="0" tIns="0" rIns="0" bIns="0" rtlCol="0" anchor="t">
            <a:spAutoFit/>
          </a:bodyPr>
          <a:lstStyle/>
          <a:p>
            <a:pPr algn="ctr">
              <a:lnSpc>
                <a:spcPts val="4759"/>
              </a:lnSpc>
            </a:pPr>
            <a:r>
              <a:rPr lang="en-US" sz="3399" dirty="0">
                <a:solidFill>
                  <a:srgbClr val="FFFFFF"/>
                </a:solidFill>
                <a:latin typeface="Canva Sans"/>
              </a:rPr>
              <a:t>Humidity sensor</a:t>
            </a:r>
          </a:p>
        </p:txBody>
      </p:sp>
      <p:sp>
        <p:nvSpPr>
          <p:cNvPr id="26" name="TextBox 26"/>
          <p:cNvSpPr txBox="1"/>
          <p:nvPr/>
        </p:nvSpPr>
        <p:spPr>
          <a:xfrm>
            <a:off x="4191851" y="4519930"/>
            <a:ext cx="2978727" cy="1180465"/>
          </a:xfrm>
          <a:prstGeom prst="rect">
            <a:avLst/>
          </a:prstGeom>
        </p:spPr>
        <p:txBody>
          <a:bodyPr lIns="0" tIns="0" rIns="0" bIns="0" rtlCol="0" anchor="t">
            <a:spAutoFit/>
          </a:bodyPr>
          <a:lstStyle/>
          <a:p>
            <a:pPr algn="ctr">
              <a:lnSpc>
                <a:spcPts val="4759"/>
              </a:lnSpc>
            </a:pPr>
            <a:r>
              <a:rPr lang="en-US" sz="3399" dirty="0">
                <a:solidFill>
                  <a:srgbClr val="FFFFFF"/>
                </a:solidFill>
                <a:latin typeface="Canva Sans"/>
              </a:rPr>
              <a:t>Arduino circuit board</a:t>
            </a:r>
          </a:p>
        </p:txBody>
      </p:sp>
      <p:sp>
        <p:nvSpPr>
          <p:cNvPr id="27" name="TextBox 27"/>
          <p:cNvSpPr txBox="1"/>
          <p:nvPr/>
        </p:nvSpPr>
        <p:spPr>
          <a:xfrm>
            <a:off x="9547868" y="4519930"/>
            <a:ext cx="2978727" cy="1805302"/>
          </a:xfrm>
          <a:prstGeom prst="rect">
            <a:avLst/>
          </a:prstGeom>
        </p:spPr>
        <p:txBody>
          <a:bodyPr lIns="0" tIns="0" rIns="0" bIns="0" rtlCol="0" anchor="t">
            <a:spAutoFit/>
          </a:bodyPr>
          <a:lstStyle/>
          <a:p>
            <a:pPr algn="ctr">
              <a:lnSpc>
                <a:spcPts val="4759"/>
              </a:lnSpc>
            </a:pPr>
            <a:r>
              <a:rPr lang="en-US" sz="3399" dirty="0">
                <a:solidFill>
                  <a:srgbClr val="FFFFFF"/>
                </a:solidFill>
                <a:latin typeface="Canva Sans"/>
              </a:rPr>
              <a:t>Bluetooth Transmitter</a:t>
            </a:r>
          </a:p>
          <a:p>
            <a:pPr algn="ctr">
              <a:lnSpc>
                <a:spcPts val="4759"/>
              </a:lnSpc>
            </a:pPr>
            <a:endParaRPr lang="en-US" sz="3399" dirty="0">
              <a:solidFill>
                <a:srgbClr val="FFFFFF"/>
              </a:solidFill>
              <a:latin typeface="Canva Sans"/>
            </a:endParaRPr>
          </a:p>
        </p:txBody>
      </p:sp>
      <p:sp>
        <p:nvSpPr>
          <p:cNvPr id="28" name="AutoShape 28"/>
          <p:cNvSpPr/>
          <p:nvPr/>
        </p:nvSpPr>
        <p:spPr>
          <a:xfrm flipV="1">
            <a:off x="2268351" y="2019300"/>
            <a:ext cx="0" cy="3124200"/>
          </a:xfrm>
          <a:prstGeom prst="line">
            <a:avLst/>
          </a:prstGeom>
          <a:ln w="38100" cap="flat">
            <a:solidFill>
              <a:srgbClr val="FFFFFF"/>
            </a:solidFill>
            <a:prstDash val="solid"/>
            <a:headEnd type="none" w="sm" len="sm"/>
            <a:tailEnd type="arrow" w="med" len="sm"/>
          </a:ln>
        </p:spPr>
      </p:sp>
      <p:sp>
        <p:nvSpPr>
          <p:cNvPr id="29" name="AutoShape 29"/>
          <p:cNvSpPr/>
          <p:nvPr/>
        </p:nvSpPr>
        <p:spPr>
          <a:xfrm>
            <a:off x="2287401" y="5143500"/>
            <a:ext cx="0" cy="2626207"/>
          </a:xfrm>
          <a:prstGeom prst="line">
            <a:avLst/>
          </a:prstGeom>
          <a:ln w="38100" cap="flat">
            <a:solidFill>
              <a:srgbClr val="FFFFFF"/>
            </a:solidFill>
            <a:prstDash val="solid"/>
            <a:headEnd type="none" w="sm" len="sm"/>
            <a:tailEnd type="arrow" w="med" len="sm"/>
          </a:ln>
        </p:spPr>
      </p:sp>
      <p:sp>
        <p:nvSpPr>
          <p:cNvPr id="30" name="AutoShape 30"/>
          <p:cNvSpPr/>
          <p:nvPr/>
        </p:nvSpPr>
        <p:spPr>
          <a:xfrm>
            <a:off x="2249301" y="5143500"/>
            <a:ext cx="1942550" cy="0"/>
          </a:xfrm>
          <a:prstGeom prst="line">
            <a:avLst/>
          </a:prstGeom>
          <a:ln w="38100" cap="flat">
            <a:solidFill>
              <a:srgbClr val="FFFFFF"/>
            </a:solidFill>
            <a:prstDash val="solid"/>
            <a:headEnd type="none" w="sm" len="sm"/>
            <a:tailEnd type="none" w="sm" len="sm"/>
          </a:ln>
        </p:spPr>
      </p:sp>
      <p:sp>
        <p:nvSpPr>
          <p:cNvPr id="31" name="AutoShape 31"/>
          <p:cNvSpPr/>
          <p:nvPr/>
        </p:nvSpPr>
        <p:spPr>
          <a:xfrm>
            <a:off x="5681214" y="1524000"/>
            <a:ext cx="0" cy="3062605"/>
          </a:xfrm>
          <a:prstGeom prst="line">
            <a:avLst/>
          </a:prstGeom>
          <a:ln w="38100" cap="flat">
            <a:solidFill>
              <a:srgbClr val="FFFFFF"/>
            </a:solidFill>
            <a:prstDash val="solid"/>
            <a:headEnd type="none" w="sm" len="sm"/>
            <a:tailEnd type="arrow" w="med" len="sm"/>
          </a:ln>
        </p:spPr>
      </p:sp>
      <p:sp>
        <p:nvSpPr>
          <p:cNvPr id="32" name="AutoShape 32"/>
          <p:cNvSpPr/>
          <p:nvPr/>
        </p:nvSpPr>
        <p:spPr>
          <a:xfrm>
            <a:off x="3508001" y="1524000"/>
            <a:ext cx="2173212" cy="0"/>
          </a:xfrm>
          <a:prstGeom prst="line">
            <a:avLst/>
          </a:prstGeom>
          <a:ln w="38100" cap="flat">
            <a:solidFill>
              <a:srgbClr val="FFFFFF"/>
            </a:solidFill>
            <a:prstDash val="solid"/>
            <a:headEnd type="none" w="sm" len="sm"/>
            <a:tailEnd type="none" w="sm" len="sm"/>
          </a:ln>
        </p:spPr>
      </p:sp>
      <p:sp>
        <p:nvSpPr>
          <p:cNvPr id="33" name="AutoShape 33"/>
          <p:cNvSpPr/>
          <p:nvPr/>
        </p:nvSpPr>
        <p:spPr>
          <a:xfrm flipV="1">
            <a:off x="5681214" y="5700395"/>
            <a:ext cx="0" cy="2607157"/>
          </a:xfrm>
          <a:prstGeom prst="line">
            <a:avLst/>
          </a:prstGeom>
          <a:ln w="38100" cap="flat">
            <a:solidFill>
              <a:srgbClr val="FFFFFF"/>
            </a:solidFill>
            <a:prstDash val="solid"/>
            <a:headEnd type="none" w="sm" len="sm"/>
            <a:tailEnd type="arrow" w="med" len="sm"/>
          </a:ln>
        </p:spPr>
      </p:sp>
      <p:sp>
        <p:nvSpPr>
          <p:cNvPr id="34" name="AutoShape 34"/>
          <p:cNvSpPr/>
          <p:nvPr/>
        </p:nvSpPr>
        <p:spPr>
          <a:xfrm>
            <a:off x="3412600" y="8326602"/>
            <a:ext cx="2268613" cy="0"/>
          </a:xfrm>
          <a:prstGeom prst="line">
            <a:avLst/>
          </a:prstGeom>
          <a:ln w="38100" cap="flat">
            <a:solidFill>
              <a:srgbClr val="FFFFFF"/>
            </a:solidFill>
            <a:prstDash val="solid"/>
            <a:headEnd type="none" w="sm" len="sm"/>
            <a:tailEnd type="none" w="sm" len="sm"/>
          </a:ln>
        </p:spPr>
      </p:sp>
      <p:sp>
        <p:nvSpPr>
          <p:cNvPr id="35" name="AutoShape 35"/>
          <p:cNvSpPr/>
          <p:nvPr/>
        </p:nvSpPr>
        <p:spPr>
          <a:xfrm>
            <a:off x="7170577" y="5143500"/>
            <a:ext cx="2377291" cy="0"/>
          </a:xfrm>
          <a:prstGeom prst="line">
            <a:avLst/>
          </a:prstGeom>
          <a:ln w="38100" cap="flat">
            <a:solidFill>
              <a:srgbClr val="FFFFFF"/>
            </a:solidFill>
            <a:prstDash val="solid"/>
            <a:headEnd type="none" w="sm" len="sm"/>
            <a:tailEnd type="arrow" w="med" len="sm"/>
          </a:ln>
        </p:spPr>
      </p:sp>
      <p:sp>
        <p:nvSpPr>
          <p:cNvPr id="36" name="Freeform 36"/>
          <p:cNvSpPr/>
          <p:nvPr/>
        </p:nvSpPr>
        <p:spPr>
          <a:xfrm rot="5400000">
            <a:off x="12523686" y="4736845"/>
            <a:ext cx="1107757" cy="807278"/>
          </a:xfrm>
          <a:custGeom>
            <a:avLst/>
            <a:gdLst/>
            <a:ahLst/>
            <a:cxnLst/>
            <a:rect l="l" t="t" r="r" b="b"/>
            <a:pathLst>
              <a:path w="1107757" h="807278">
                <a:moveTo>
                  <a:pt x="0" y="0"/>
                </a:moveTo>
                <a:lnTo>
                  <a:pt x="1107758" y="0"/>
                </a:lnTo>
                <a:lnTo>
                  <a:pt x="1107758" y="807278"/>
                </a:lnTo>
                <a:lnTo>
                  <a:pt x="0" y="8072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8" name="TextBox 38"/>
          <p:cNvSpPr txBox="1"/>
          <p:nvPr/>
        </p:nvSpPr>
        <p:spPr>
          <a:xfrm>
            <a:off x="876301" y="811931"/>
            <a:ext cx="2746000" cy="1183144"/>
          </a:xfrm>
          <a:prstGeom prst="rect">
            <a:avLst/>
          </a:prstGeom>
        </p:spPr>
        <p:txBody>
          <a:bodyPr wrap="square" lIns="0" tIns="0" rIns="0" bIns="0" rtlCol="0" anchor="t">
            <a:spAutoFit/>
          </a:bodyPr>
          <a:lstStyle/>
          <a:p>
            <a:pPr algn="ctr">
              <a:lnSpc>
                <a:spcPts val="4759"/>
              </a:lnSpc>
            </a:pPr>
            <a:r>
              <a:rPr lang="en-US" sz="3200" dirty="0">
                <a:solidFill>
                  <a:srgbClr val="FFFFFF"/>
                </a:solidFill>
                <a:latin typeface="Canva Sans"/>
              </a:rPr>
              <a:t>Soil Moisture sensor</a:t>
            </a:r>
          </a:p>
        </p:txBody>
      </p:sp>
      <p:sp>
        <p:nvSpPr>
          <p:cNvPr id="39" name="TextBox 39"/>
          <p:cNvSpPr txBox="1"/>
          <p:nvPr/>
        </p:nvSpPr>
        <p:spPr>
          <a:xfrm>
            <a:off x="13904753" y="4219892"/>
            <a:ext cx="2495856" cy="1780540"/>
          </a:xfrm>
          <a:prstGeom prst="rect">
            <a:avLst/>
          </a:prstGeom>
        </p:spPr>
        <p:txBody>
          <a:bodyPr lIns="0" tIns="0" rIns="0" bIns="0" rtlCol="0" anchor="t">
            <a:spAutoFit/>
          </a:bodyPr>
          <a:lstStyle/>
          <a:p>
            <a:pPr algn="ctr">
              <a:lnSpc>
                <a:spcPts val="4759"/>
              </a:lnSpc>
            </a:pPr>
            <a:r>
              <a:rPr lang="en-US" sz="3399" dirty="0">
                <a:solidFill>
                  <a:srgbClr val="FFFFFF"/>
                </a:solidFill>
                <a:latin typeface="Canva Sans"/>
              </a:rPr>
              <a:t>App in the user's device</a:t>
            </a:r>
          </a:p>
        </p:txBody>
      </p:sp>
      <p:sp>
        <p:nvSpPr>
          <p:cNvPr id="40" name="TextBox 40"/>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dirty="0"/>
          </a:p>
        </p:txBody>
      </p:sp>
      <p:sp>
        <p:nvSpPr>
          <p:cNvPr id="41" name="TextBox 41"/>
          <p:cNvSpPr txBox="1"/>
          <p:nvPr/>
        </p:nvSpPr>
        <p:spPr>
          <a:xfrm>
            <a:off x="7854107" y="1350827"/>
            <a:ext cx="8758535" cy="1368424"/>
          </a:xfrm>
          <a:prstGeom prst="rect">
            <a:avLst/>
          </a:prstGeom>
        </p:spPr>
        <p:txBody>
          <a:bodyPr lIns="0" tIns="0" rIns="0" bIns="0" rtlCol="0" anchor="t">
            <a:spAutoFit/>
          </a:bodyPr>
          <a:lstStyle/>
          <a:p>
            <a:pPr algn="ctr">
              <a:lnSpc>
                <a:spcPts val="11200"/>
              </a:lnSpc>
            </a:pPr>
            <a:r>
              <a:rPr lang="en-US" sz="8000" u="sng" dirty="0">
                <a:solidFill>
                  <a:srgbClr val="FFFFFF"/>
                </a:solidFill>
                <a:latin typeface="Canva Sans Bold"/>
              </a:rPr>
              <a:t>Working Principle</a:t>
            </a:r>
          </a:p>
        </p:txBody>
      </p:sp>
      <p:sp>
        <p:nvSpPr>
          <p:cNvPr id="42" name="TextBox 42"/>
          <p:cNvSpPr txBox="1"/>
          <p:nvPr/>
        </p:nvSpPr>
        <p:spPr>
          <a:xfrm>
            <a:off x="7854107" y="6610350"/>
            <a:ext cx="8758535" cy="3181350"/>
          </a:xfrm>
          <a:prstGeom prst="rect">
            <a:avLst/>
          </a:prstGeom>
        </p:spPr>
        <p:txBody>
          <a:bodyPr lIns="0" tIns="0" rIns="0" bIns="0" rtlCol="0" anchor="t">
            <a:spAutoFit/>
          </a:bodyPr>
          <a:lstStyle/>
          <a:p>
            <a:pPr algn="just">
              <a:lnSpc>
                <a:spcPts val="4200"/>
              </a:lnSpc>
            </a:pPr>
            <a:r>
              <a:rPr lang="en-US" sz="3000" dirty="0">
                <a:solidFill>
                  <a:srgbClr val="FFFFFF"/>
                </a:solidFill>
                <a:latin typeface="Canva Sans Bold"/>
              </a:rPr>
              <a:t>The sensors send the Moisture of the soil and the humidity of the atmosphere to the Arduino board which sends those values to the user's app and then  the app predicts how much water to give to the plant by following some set of rules</a:t>
            </a:r>
          </a:p>
        </p:txBody>
      </p:sp>
      <p:sp>
        <p:nvSpPr>
          <p:cNvPr id="43" name="TextBox 42">
            <a:extLst>
              <a:ext uri="{FF2B5EF4-FFF2-40B4-BE49-F238E27FC236}">
                <a16:creationId xmlns:a16="http://schemas.microsoft.com/office/drawing/2014/main" id="{7434CB30-9D72-4B80-9719-776F5184F089}"/>
              </a:ext>
            </a:extLst>
          </p:cNvPr>
          <p:cNvSpPr txBox="1"/>
          <p:nvPr/>
        </p:nvSpPr>
        <p:spPr>
          <a:xfrm>
            <a:off x="2512624" y="4236352"/>
            <a:ext cx="1330452" cy="830997"/>
          </a:xfrm>
          <a:prstGeom prst="rect">
            <a:avLst/>
          </a:prstGeom>
          <a:noFill/>
        </p:spPr>
        <p:txBody>
          <a:bodyPr wrap="square" rtlCol="0">
            <a:spAutoFit/>
          </a:bodyPr>
          <a:lstStyle/>
          <a:p>
            <a:r>
              <a:rPr lang="en-US" sz="2400" dirty="0">
                <a:solidFill>
                  <a:schemeClr val="bg1"/>
                </a:solidFill>
              </a:rPr>
              <a:t>Power Transfer</a:t>
            </a:r>
            <a:endParaRPr lang="en-IN" sz="2400" dirty="0">
              <a:solidFill>
                <a:schemeClr val="bg1"/>
              </a:solidFill>
            </a:endParaRPr>
          </a:p>
        </p:txBody>
      </p:sp>
      <p:sp>
        <p:nvSpPr>
          <p:cNvPr id="44" name="TextBox 43">
            <a:extLst>
              <a:ext uri="{FF2B5EF4-FFF2-40B4-BE49-F238E27FC236}">
                <a16:creationId xmlns:a16="http://schemas.microsoft.com/office/drawing/2014/main" id="{F5AD01EA-8F72-465C-BB61-0EBED68A4AC0}"/>
              </a:ext>
            </a:extLst>
          </p:cNvPr>
          <p:cNvSpPr txBox="1"/>
          <p:nvPr/>
        </p:nvSpPr>
        <p:spPr>
          <a:xfrm>
            <a:off x="4271307" y="1732072"/>
            <a:ext cx="1330452" cy="830997"/>
          </a:xfrm>
          <a:prstGeom prst="rect">
            <a:avLst/>
          </a:prstGeom>
          <a:noFill/>
        </p:spPr>
        <p:txBody>
          <a:bodyPr wrap="square" rtlCol="0">
            <a:spAutoFit/>
          </a:bodyPr>
          <a:lstStyle/>
          <a:p>
            <a:r>
              <a:rPr lang="en-US" sz="2400" dirty="0">
                <a:solidFill>
                  <a:schemeClr val="bg1"/>
                </a:solidFill>
              </a:rPr>
              <a:t>Data Transfer</a:t>
            </a:r>
            <a:endParaRPr lang="en-IN" sz="2400" dirty="0">
              <a:solidFill>
                <a:schemeClr val="bg1"/>
              </a:solidFill>
            </a:endParaRPr>
          </a:p>
        </p:txBody>
      </p:sp>
      <p:sp>
        <p:nvSpPr>
          <p:cNvPr id="45" name="TextBox 44">
            <a:extLst>
              <a:ext uri="{FF2B5EF4-FFF2-40B4-BE49-F238E27FC236}">
                <a16:creationId xmlns:a16="http://schemas.microsoft.com/office/drawing/2014/main" id="{3D300252-249D-4295-9CD0-96422C7DA3AF}"/>
              </a:ext>
            </a:extLst>
          </p:cNvPr>
          <p:cNvSpPr txBox="1"/>
          <p:nvPr/>
        </p:nvSpPr>
        <p:spPr>
          <a:xfrm>
            <a:off x="4302902" y="7288776"/>
            <a:ext cx="1330452" cy="830997"/>
          </a:xfrm>
          <a:prstGeom prst="rect">
            <a:avLst/>
          </a:prstGeom>
          <a:noFill/>
        </p:spPr>
        <p:txBody>
          <a:bodyPr wrap="square" rtlCol="0">
            <a:spAutoFit/>
          </a:bodyPr>
          <a:lstStyle/>
          <a:p>
            <a:r>
              <a:rPr lang="en-US" sz="2400" dirty="0">
                <a:solidFill>
                  <a:schemeClr val="bg1"/>
                </a:solidFill>
              </a:rPr>
              <a:t>Data Transfer</a:t>
            </a:r>
            <a:endParaRPr lang="en-IN" sz="2400" dirty="0">
              <a:solidFill>
                <a:schemeClr val="bg1"/>
              </a:solidFill>
            </a:endParaRPr>
          </a:p>
        </p:txBody>
      </p:sp>
      <p:sp>
        <p:nvSpPr>
          <p:cNvPr id="46" name="TextBox 45">
            <a:extLst>
              <a:ext uri="{FF2B5EF4-FFF2-40B4-BE49-F238E27FC236}">
                <a16:creationId xmlns:a16="http://schemas.microsoft.com/office/drawing/2014/main" id="{E71FD0E1-1A51-4694-83FB-5F4A50B3B853}"/>
              </a:ext>
            </a:extLst>
          </p:cNvPr>
          <p:cNvSpPr txBox="1"/>
          <p:nvPr/>
        </p:nvSpPr>
        <p:spPr>
          <a:xfrm>
            <a:off x="7519353" y="4232276"/>
            <a:ext cx="1942634" cy="830997"/>
          </a:xfrm>
          <a:prstGeom prst="rect">
            <a:avLst/>
          </a:prstGeom>
          <a:noFill/>
        </p:spPr>
        <p:txBody>
          <a:bodyPr wrap="square" rtlCol="0">
            <a:spAutoFit/>
          </a:bodyPr>
          <a:lstStyle/>
          <a:p>
            <a:r>
              <a:rPr lang="en-US" sz="2400" dirty="0">
                <a:solidFill>
                  <a:schemeClr val="bg1"/>
                </a:solidFill>
              </a:rPr>
              <a:t>Data to send back to app</a:t>
            </a:r>
            <a:endParaRPr lang="en-IN" sz="2400" dirty="0">
              <a:solidFill>
                <a:schemeClr val="bg1"/>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25" name="Group 25"/>
          <p:cNvGrpSpPr/>
          <p:nvPr/>
        </p:nvGrpSpPr>
        <p:grpSpPr>
          <a:xfrm>
            <a:off x="11881943" y="1661264"/>
            <a:ext cx="4454723" cy="6799820"/>
            <a:chOff x="0" y="0"/>
            <a:chExt cx="5939631" cy="9066427"/>
          </a:xfrm>
        </p:grpSpPr>
        <p:grpSp>
          <p:nvGrpSpPr>
            <p:cNvPr id="26" name="Group 26"/>
            <p:cNvGrpSpPr/>
            <p:nvPr/>
          </p:nvGrpSpPr>
          <p:grpSpPr>
            <a:xfrm>
              <a:off x="0" y="0"/>
              <a:ext cx="5939631" cy="9066427"/>
              <a:chOff x="0" y="0"/>
              <a:chExt cx="886750" cy="1353562"/>
            </a:xfrm>
          </p:grpSpPr>
          <p:sp>
            <p:nvSpPr>
              <p:cNvPr id="27" name="Freeform 27"/>
              <p:cNvSpPr/>
              <p:nvPr/>
            </p:nvSpPr>
            <p:spPr>
              <a:xfrm>
                <a:off x="0" y="0"/>
                <a:ext cx="886750" cy="1353562"/>
              </a:xfrm>
              <a:custGeom>
                <a:avLst/>
                <a:gdLst/>
                <a:ahLst/>
                <a:cxnLst/>
                <a:rect l="l" t="t" r="r" b="b"/>
                <a:pathLst>
                  <a:path w="886750" h="1353562">
                    <a:moveTo>
                      <a:pt x="117271" y="0"/>
                    </a:moveTo>
                    <a:lnTo>
                      <a:pt x="769479" y="0"/>
                    </a:lnTo>
                    <a:cubicBezTo>
                      <a:pt x="834246" y="0"/>
                      <a:pt x="886750" y="52504"/>
                      <a:pt x="886750" y="117271"/>
                    </a:cubicBezTo>
                    <a:lnTo>
                      <a:pt x="886750" y="1236291"/>
                    </a:lnTo>
                    <a:cubicBezTo>
                      <a:pt x="886750" y="1301058"/>
                      <a:pt x="834246" y="1353562"/>
                      <a:pt x="769479" y="1353562"/>
                    </a:cubicBezTo>
                    <a:lnTo>
                      <a:pt x="117271" y="1353562"/>
                    </a:lnTo>
                    <a:cubicBezTo>
                      <a:pt x="52504" y="1353562"/>
                      <a:pt x="0" y="1301058"/>
                      <a:pt x="0" y="1236291"/>
                    </a:cubicBezTo>
                    <a:lnTo>
                      <a:pt x="0" y="117271"/>
                    </a:lnTo>
                    <a:cubicBezTo>
                      <a:pt x="0" y="52504"/>
                      <a:pt x="52504" y="0"/>
                      <a:pt x="117271" y="0"/>
                    </a:cubicBezTo>
                    <a:close/>
                  </a:path>
                </a:pathLst>
              </a:custGeom>
              <a:solidFill>
                <a:srgbClr val="B3B0AC"/>
              </a:solidFill>
            </p:spPr>
          </p:sp>
          <p:sp>
            <p:nvSpPr>
              <p:cNvPr id="28" name="TextBox 28"/>
              <p:cNvSpPr txBox="1"/>
              <p:nvPr/>
            </p:nvSpPr>
            <p:spPr>
              <a:xfrm>
                <a:off x="0" y="-47625"/>
                <a:ext cx="812800" cy="860425"/>
              </a:xfrm>
              <a:prstGeom prst="rect">
                <a:avLst/>
              </a:prstGeom>
            </p:spPr>
            <p:txBody>
              <a:bodyPr lIns="50800" tIns="50800" rIns="50800" bIns="50800" rtlCol="0" anchor="ctr"/>
              <a:lstStyle/>
              <a:p>
                <a:pPr algn="ctr">
                  <a:lnSpc>
                    <a:spcPts val="2800"/>
                  </a:lnSpc>
                </a:pPr>
                <a:endParaRPr dirty="0"/>
              </a:p>
            </p:txBody>
          </p:sp>
        </p:grpSp>
        <p:grpSp>
          <p:nvGrpSpPr>
            <p:cNvPr id="29" name="Group 29"/>
            <p:cNvGrpSpPr/>
            <p:nvPr/>
          </p:nvGrpSpPr>
          <p:grpSpPr>
            <a:xfrm>
              <a:off x="267388" y="490715"/>
              <a:ext cx="5444297" cy="7856038"/>
              <a:chOff x="0" y="0"/>
              <a:chExt cx="812800" cy="1172858"/>
            </a:xfrm>
          </p:grpSpPr>
          <p:sp>
            <p:nvSpPr>
              <p:cNvPr id="30" name="Freeform 30"/>
              <p:cNvSpPr/>
              <p:nvPr/>
            </p:nvSpPr>
            <p:spPr>
              <a:xfrm>
                <a:off x="0" y="0"/>
                <a:ext cx="812800" cy="1172858"/>
              </a:xfrm>
              <a:custGeom>
                <a:avLst/>
                <a:gdLst/>
                <a:ahLst/>
                <a:cxnLst/>
                <a:rect l="l" t="t" r="r" b="b"/>
                <a:pathLst>
                  <a:path w="812800" h="1172858">
                    <a:moveTo>
                      <a:pt x="0" y="0"/>
                    </a:moveTo>
                    <a:lnTo>
                      <a:pt x="812800" y="0"/>
                    </a:lnTo>
                    <a:lnTo>
                      <a:pt x="812800" y="1172858"/>
                    </a:lnTo>
                    <a:lnTo>
                      <a:pt x="0" y="1172858"/>
                    </a:lnTo>
                    <a:close/>
                  </a:path>
                </a:pathLst>
              </a:custGeom>
              <a:solidFill>
                <a:srgbClr val="F9F9F8"/>
              </a:solidFill>
            </p:spPr>
          </p:sp>
          <p:sp>
            <p:nvSpPr>
              <p:cNvPr id="31" name="TextBox 31"/>
              <p:cNvSpPr txBox="1"/>
              <p:nvPr/>
            </p:nvSpPr>
            <p:spPr>
              <a:xfrm>
                <a:off x="0" y="-47625"/>
                <a:ext cx="812800" cy="860425"/>
              </a:xfrm>
              <a:prstGeom prst="rect">
                <a:avLst/>
              </a:prstGeom>
            </p:spPr>
            <p:txBody>
              <a:bodyPr lIns="50800" tIns="50800" rIns="50800" bIns="50800" rtlCol="0" anchor="ctr"/>
              <a:lstStyle/>
              <a:p>
                <a:pPr algn="ctr">
                  <a:lnSpc>
                    <a:spcPts val="2800"/>
                  </a:lnSpc>
                </a:pPr>
                <a:endParaRPr dirty="0"/>
              </a:p>
            </p:txBody>
          </p:sp>
        </p:grpSp>
      </p:grpSp>
      <p:sp>
        <p:nvSpPr>
          <p:cNvPr id="32" name="Freeform 32"/>
          <p:cNvSpPr/>
          <p:nvPr/>
        </p:nvSpPr>
        <p:spPr>
          <a:xfrm rot="5400000">
            <a:off x="5525268" y="4210328"/>
            <a:ext cx="4000011" cy="2915008"/>
          </a:xfrm>
          <a:custGeom>
            <a:avLst/>
            <a:gdLst/>
            <a:ahLst/>
            <a:cxnLst/>
            <a:rect l="l" t="t" r="r" b="b"/>
            <a:pathLst>
              <a:path w="4000011" h="2915008">
                <a:moveTo>
                  <a:pt x="0" y="0"/>
                </a:moveTo>
                <a:lnTo>
                  <a:pt x="4000012" y="0"/>
                </a:lnTo>
                <a:lnTo>
                  <a:pt x="4000012" y="2915008"/>
                </a:lnTo>
                <a:lnTo>
                  <a:pt x="0" y="29150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3" name="TextBox 33"/>
          <p:cNvSpPr txBox="1"/>
          <p:nvPr/>
        </p:nvSpPr>
        <p:spPr>
          <a:xfrm>
            <a:off x="2673249" y="539857"/>
            <a:ext cx="8530611" cy="1780540"/>
          </a:xfrm>
          <a:prstGeom prst="rect">
            <a:avLst/>
          </a:prstGeom>
        </p:spPr>
        <p:txBody>
          <a:bodyPr lIns="0" tIns="0" rIns="0" bIns="0" rtlCol="0" anchor="t">
            <a:spAutoFit/>
          </a:bodyPr>
          <a:lstStyle/>
          <a:p>
            <a:pPr algn="ctr">
              <a:lnSpc>
                <a:spcPts val="4759"/>
              </a:lnSpc>
            </a:pPr>
            <a:r>
              <a:rPr lang="en-US" sz="3399" dirty="0">
                <a:solidFill>
                  <a:srgbClr val="FFFFFF"/>
                </a:solidFill>
                <a:latin typeface="Canva Sans"/>
              </a:rPr>
              <a:t>The transmitter sends signals that will only send to the user in their app using unique code generation</a:t>
            </a:r>
          </a:p>
        </p:txBody>
      </p:sp>
      <p:grpSp>
        <p:nvGrpSpPr>
          <p:cNvPr id="34" name="Group 34"/>
          <p:cNvGrpSpPr/>
          <p:nvPr/>
        </p:nvGrpSpPr>
        <p:grpSpPr>
          <a:xfrm>
            <a:off x="1321113" y="3275783"/>
            <a:ext cx="1127744" cy="6261014"/>
            <a:chOff x="0" y="0"/>
            <a:chExt cx="812800" cy="4512507"/>
          </a:xfrm>
        </p:grpSpPr>
        <p:sp>
          <p:nvSpPr>
            <p:cNvPr id="35" name="Freeform 35"/>
            <p:cNvSpPr/>
            <p:nvPr/>
          </p:nvSpPr>
          <p:spPr>
            <a:xfrm>
              <a:off x="0" y="0"/>
              <a:ext cx="812800" cy="4512507"/>
            </a:xfrm>
            <a:custGeom>
              <a:avLst/>
              <a:gdLst/>
              <a:ahLst/>
              <a:cxnLst/>
              <a:rect l="l" t="t" r="r" b="b"/>
              <a:pathLst>
                <a:path w="812800" h="4512507">
                  <a:moveTo>
                    <a:pt x="0" y="0"/>
                  </a:moveTo>
                  <a:lnTo>
                    <a:pt x="812800" y="0"/>
                  </a:lnTo>
                  <a:lnTo>
                    <a:pt x="812800" y="4512507"/>
                  </a:lnTo>
                  <a:lnTo>
                    <a:pt x="0" y="4512507"/>
                  </a:lnTo>
                  <a:close/>
                </a:path>
              </a:pathLst>
            </a:custGeom>
            <a:solidFill>
              <a:srgbClr val="FFBD59"/>
            </a:solidFill>
          </p:spPr>
        </p:sp>
        <p:sp>
          <p:nvSpPr>
            <p:cNvPr id="36" name="TextBox 36"/>
            <p:cNvSpPr txBox="1"/>
            <p:nvPr/>
          </p:nvSpPr>
          <p:spPr>
            <a:xfrm>
              <a:off x="0" y="-38100"/>
              <a:ext cx="812800" cy="850900"/>
            </a:xfrm>
            <a:prstGeom prst="rect">
              <a:avLst/>
            </a:prstGeom>
          </p:spPr>
          <p:txBody>
            <a:bodyPr lIns="100274" tIns="100274" rIns="100274" bIns="100274" rtlCol="0" anchor="ctr"/>
            <a:lstStyle/>
            <a:p>
              <a:pPr algn="ctr">
                <a:lnSpc>
                  <a:spcPts val="2799"/>
                </a:lnSpc>
              </a:pPr>
              <a:endParaRPr dirty="0"/>
            </a:p>
          </p:txBody>
        </p:sp>
      </p:grpSp>
      <p:grpSp>
        <p:nvGrpSpPr>
          <p:cNvPr id="37" name="Group 37"/>
          <p:cNvGrpSpPr/>
          <p:nvPr/>
        </p:nvGrpSpPr>
        <p:grpSpPr>
          <a:xfrm>
            <a:off x="1452069" y="4296173"/>
            <a:ext cx="865833" cy="1102034"/>
            <a:chOff x="0" y="0"/>
            <a:chExt cx="181684" cy="231249"/>
          </a:xfrm>
        </p:grpSpPr>
        <p:sp>
          <p:nvSpPr>
            <p:cNvPr id="38" name="Freeform 38"/>
            <p:cNvSpPr/>
            <p:nvPr/>
          </p:nvSpPr>
          <p:spPr>
            <a:xfrm>
              <a:off x="0" y="0"/>
              <a:ext cx="181684" cy="231249"/>
            </a:xfrm>
            <a:custGeom>
              <a:avLst/>
              <a:gdLst/>
              <a:ahLst/>
              <a:cxnLst/>
              <a:rect l="l" t="t" r="r" b="b"/>
              <a:pathLst>
                <a:path w="181684" h="231249">
                  <a:moveTo>
                    <a:pt x="90842" y="0"/>
                  </a:moveTo>
                  <a:lnTo>
                    <a:pt x="90842" y="0"/>
                  </a:lnTo>
                  <a:cubicBezTo>
                    <a:pt x="114935" y="0"/>
                    <a:pt x="138041" y="9571"/>
                    <a:pt x="155077" y="26607"/>
                  </a:cubicBezTo>
                  <a:cubicBezTo>
                    <a:pt x="172114" y="43643"/>
                    <a:pt x="181684" y="66749"/>
                    <a:pt x="181684" y="90842"/>
                  </a:cubicBezTo>
                  <a:lnTo>
                    <a:pt x="181684" y="140406"/>
                  </a:lnTo>
                  <a:cubicBezTo>
                    <a:pt x="181684" y="164499"/>
                    <a:pt x="172114" y="187605"/>
                    <a:pt x="155077" y="204641"/>
                  </a:cubicBezTo>
                  <a:cubicBezTo>
                    <a:pt x="138041" y="221678"/>
                    <a:pt x="114935" y="231249"/>
                    <a:pt x="90842" y="231249"/>
                  </a:cubicBezTo>
                  <a:lnTo>
                    <a:pt x="90842" y="231249"/>
                  </a:lnTo>
                  <a:cubicBezTo>
                    <a:pt x="66749" y="231249"/>
                    <a:pt x="43643" y="221678"/>
                    <a:pt x="26607" y="204641"/>
                  </a:cubicBezTo>
                  <a:cubicBezTo>
                    <a:pt x="9571" y="187605"/>
                    <a:pt x="0" y="164499"/>
                    <a:pt x="0" y="140406"/>
                  </a:cubicBezTo>
                  <a:lnTo>
                    <a:pt x="0" y="90842"/>
                  </a:lnTo>
                  <a:cubicBezTo>
                    <a:pt x="0" y="66749"/>
                    <a:pt x="9571" y="43643"/>
                    <a:pt x="26607" y="26607"/>
                  </a:cubicBezTo>
                  <a:cubicBezTo>
                    <a:pt x="43643" y="9571"/>
                    <a:pt x="66749" y="0"/>
                    <a:pt x="90842" y="0"/>
                  </a:cubicBezTo>
                  <a:close/>
                </a:path>
              </a:pathLst>
            </a:custGeom>
            <a:solidFill>
              <a:srgbClr val="4C8F36"/>
            </a:solidFill>
          </p:spPr>
        </p:sp>
        <p:sp>
          <p:nvSpPr>
            <p:cNvPr id="39" name="TextBox 39"/>
            <p:cNvSpPr txBox="1"/>
            <p:nvPr/>
          </p:nvSpPr>
          <p:spPr>
            <a:xfrm>
              <a:off x="0" y="-38100"/>
              <a:ext cx="812800" cy="850900"/>
            </a:xfrm>
            <a:prstGeom prst="rect">
              <a:avLst/>
            </a:prstGeom>
          </p:spPr>
          <p:txBody>
            <a:bodyPr lIns="100274" tIns="100274" rIns="100274" bIns="100274" rtlCol="0" anchor="ctr"/>
            <a:lstStyle/>
            <a:p>
              <a:pPr algn="ctr">
                <a:lnSpc>
                  <a:spcPts val="2799"/>
                </a:lnSpc>
              </a:pPr>
              <a:endParaRPr dirty="0"/>
            </a:p>
          </p:txBody>
        </p:sp>
      </p:grpSp>
      <p:grpSp>
        <p:nvGrpSpPr>
          <p:cNvPr id="40" name="Group 40"/>
          <p:cNvGrpSpPr/>
          <p:nvPr/>
        </p:nvGrpSpPr>
        <p:grpSpPr>
          <a:xfrm>
            <a:off x="1205335" y="7080403"/>
            <a:ext cx="1359300" cy="1716830"/>
            <a:chOff x="0" y="0"/>
            <a:chExt cx="643534" cy="812800"/>
          </a:xfrm>
        </p:grpSpPr>
        <p:sp>
          <p:nvSpPr>
            <p:cNvPr id="41" name="Freeform 41"/>
            <p:cNvSpPr/>
            <p:nvPr/>
          </p:nvSpPr>
          <p:spPr>
            <a:xfrm>
              <a:off x="0" y="0"/>
              <a:ext cx="643534" cy="812800"/>
            </a:xfrm>
            <a:custGeom>
              <a:avLst/>
              <a:gdLst/>
              <a:ahLst/>
              <a:cxnLst/>
              <a:rect l="l" t="t" r="r" b="b"/>
              <a:pathLst>
                <a:path w="643534" h="812800">
                  <a:moveTo>
                    <a:pt x="0" y="0"/>
                  </a:moveTo>
                  <a:lnTo>
                    <a:pt x="643534" y="0"/>
                  </a:lnTo>
                  <a:lnTo>
                    <a:pt x="643534" y="812800"/>
                  </a:lnTo>
                  <a:lnTo>
                    <a:pt x="0" y="812800"/>
                  </a:lnTo>
                  <a:close/>
                </a:path>
              </a:pathLst>
            </a:custGeom>
            <a:solidFill>
              <a:srgbClr val="5A623D"/>
            </a:solidFill>
          </p:spPr>
        </p:sp>
        <p:sp>
          <p:nvSpPr>
            <p:cNvPr id="42" name="TextBox 42"/>
            <p:cNvSpPr txBox="1"/>
            <p:nvPr/>
          </p:nvSpPr>
          <p:spPr>
            <a:xfrm>
              <a:off x="0" y="-38100"/>
              <a:ext cx="812800" cy="850900"/>
            </a:xfrm>
            <a:prstGeom prst="rect">
              <a:avLst/>
            </a:prstGeom>
          </p:spPr>
          <p:txBody>
            <a:bodyPr lIns="100274" tIns="100274" rIns="100274" bIns="100274" rtlCol="0" anchor="ctr"/>
            <a:lstStyle/>
            <a:p>
              <a:pPr algn="ctr">
                <a:lnSpc>
                  <a:spcPts val="2799"/>
                </a:lnSpc>
              </a:pPr>
              <a:endParaRPr dirty="0"/>
            </a:p>
          </p:txBody>
        </p:sp>
      </p:grpSp>
      <p:grpSp>
        <p:nvGrpSpPr>
          <p:cNvPr id="43" name="Group 43"/>
          <p:cNvGrpSpPr/>
          <p:nvPr/>
        </p:nvGrpSpPr>
        <p:grpSpPr>
          <a:xfrm>
            <a:off x="1321113" y="2954033"/>
            <a:ext cx="1127744" cy="321750"/>
            <a:chOff x="0" y="0"/>
            <a:chExt cx="236643" cy="67515"/>
          </a:xfrm>
        </p:grpSpPr>
        <p:sp>
          <p:nvSpPr>
            <p:cNvPr id="44" name="Freeform 44"/>
            <p:cNvSpPr/>
            <p:nvPr/>
          </p:nvSpPr>
          <p:spPr>
            <a:xfrm>
              <a:off x="0" y="0"/>
              <a:ext cx="236643" cy="67515"/>
            </a:xfrm>
            <a:custGeom>
              <a:avLst/>
              <a:gdLst/>
              <a:ahLst/>
              <a:cxnLst/>
              <a:rect l="l" t="t" r="r" b="b"/>
              <a:pathLst>
                <a:path w="236643" h="67515">
                  <a:moveTo>
                    <a:pt x="0" y="0"/>
                  </a:moveTo>
                  <a:lnTo>
                    <a:pt x="236643" y="0"/>
                  </a:lnTo>
                  <a:lnTo>
                    <a:pt x="236643" y="67515"/>
                  </a:lnTo>
                  <a:lnTo>
                    <a:pt x="0" y="67515"/>
                  </a:lnTo>
                  <a:close/>
                </a:path>
              </a:pathLst>
            </a:custGeom>
            <a:solidFill>
              <a:srgbClr val="B5FF7A"/>
            </a:solidFill>
          </p:spPr>
        </p:sp>
        <p:sp>
          <p:nvSpPr>
            <p:cNvPr id="45" name="TextBox 45"/>
            <p:cNvSpPr txBox="1"/>
            <p:nvPr/>
          </p:nvSpPr>
          <p:spPr>
            <a:xfrm>
              <a:off x="0" y="-38100"/>
              <a:ext cx="812800" cy="850900"/>
            </a:xfrm>
            <a:prstGeom prst="rect">
              <a:avLst/>
            </a:prstGeom>
          </p:spPr>
          <p:txBody>
            <a:bodyPr lIns="100274" tIns="100274" rIns="100274" bIns="100274" rtlCol="0" anchor="ctr"/>
            <a:lstStyle/>
            <a:p>
              <a:pPr algn="ctr">
                <a:lnSpc>
                  <a:spcPts val="2799"/>
                </a:lnSpc>
              </a:pPr>
              <a:endParaRPr dirty="0"/>
            </a:p>
          </p:txBody>
        </p:sp>
      </p:grpSp>
      <p:grpSp>
        <p:nvGrpSpPr>
          <p:cNvPr id="46" name="Group 46"/>
          <p:cNvGrpSpPr/>
          <p:nvPr/>
        </p:nvGrpSpPr>
        <p:grpSpPr>
          <a:xfrm>
            <a:off x="1321113" y="1028700"/>
            <a:ext cx="346189" cy="2141321"/>
            <a:chOff x="0" y="0"/>
            <a:chExt cx="72644" cy="449330"/>
          </a:xfrm>
        </p:grpSpPr>
        <p:sp>
          <p:nvSpPr>
            <p:cNvPr id="47" name="Freeform 47"/>
            <p:cNvSpPr/>
            <p:nvPr/>
          </p:nvSpPr>
          <p:spPr>
            <a:xfrm>
              <a:off x="0" y="0"/>
              <a:ext cx="72644" cy="449330"/>
            </a:xfrm>
            <a:custGeom>
              <a:avLst/>
              <a:gdLst/>
              <a:ahLst/>
              <a:cxnLst/>
              <a:rect l="l" t="t" r="r" b="b"/>
              <a:pathLst>
                <a:path w="72644" h="449330">
                  <a:moveTo>
                    <a:pt x="0" y="0"/>
                  </a:moveTo>
                  <a:lnTo>
                    <a:pt x="72644" y="0"/>
                  </a:lnTo>
                  <a:lnTo>
                    <a:pt x="72644" y="449330"/>
                  </a:lnTo>
                  <a:lnTo>
                    <a:pt x="0" y="449330"/>
                  </a:lnTo>
                  <a:close/>
                </a:path>
              </a:pathLst>
            </a:custGeom>
            <a:solidFill>
              <a:srgbClr val="B5FF7A"/>
            </a:solidFill>
          </p:spPr>
        </p:sp>
        <p:sp>
          <p:nvSpPr>
            <p:cNvPr id="48" name="TextBox 48"/>
            <p:cNvSpPr txBox="1"/>
            <p:nvPr/>
          </p:nvSpPr>
          <p:spPr>
            <a:xfrm>
              <a:off x="0" y="-38100"/>
              <a:ext cx="812800" cy="850900"/>
            </a:xfrm>
            <a:prstGeom prst="rect">
              <a:avLst/>
            </a:prstGeom>
          </p:spPr>
          <p:txBody>
            <a:bodyPr lIns="100274" tIns="100274" rIns="100274" bIns="100274" rtlCol="0" anchor="ctr"/>
            <a:lstStyle/>
            <a:p>
              <a:pPr algn="ctr">
                <a:lnSpc>
                  <a:spcPts val="2799"/>
                </a:lnSpc>
              </a:pPr>
              <a:endParaRPr dirty="0"/>
            </a:p>
          </p:txBody>
        </p:sp>
      </p:grpSp>
      <p:grpSp>
        <p:nvGrpSpPr>
          <p:cNvPr id="49" name="Group 49"/>
          <p:cNvGrpSpPr/>
          <p:nvPr/>
        </p:nvGrpSpPr>
        <p:grpSpPr>
          <a:xfrm>
            <a:off x="2102668" y="1028700"/>
            <a:ext cx="346189" cy="2141321"/>
            <a:chOff x="0" y="0"/>
            <a:chExt cx="72644" cy="449330"/>
          </a:xfrm>
        </p:grpSpPr>
        <p:sp>
          <p:nvSpPr>
            <p:cNvPr id="50" name="Freeform 50"/>
            <p:cNvSpPr/>
            <p:nvPr/>
          </p:nvSpPr>
          <p:spPr>
            <a:xfrm>
              <a:off x="0" y="0"/>
              <a:ext cx="72644" cy="449330"/>
            </a:xfrm>
            <a:custGeom>
              <a:avLst/>
              <a:gdLst/>
              <a:ahLst/>
              <a:cxnLst/>
              <a:rect l="l" t="t" r="r" b="b"/>
              <a:pathLst>
                <a:path w="72644" h="449330">
                  <a:moveTo>
                    <a:pt x="0" y="0"/>
                  </a:moveTo>
                  <a:lnTo>
                    <a:pt x="72644" y="0"/>
                  </a:lnTo>
                  <a:lnTo>
                    <a:pt x="72644" y="449330"/>
                  </a:lnTo>
                  <a:lnTo>
                    <a:pt x="0" y="449330"/>
                  </a:lnTo>
                  <a:close/>
                </a:path>
              </a:pathLst>
            </a:custGeom>
            <a:solidFill>
              <a:srgbClr val="B5FF7A"/>
            </a:solidFill>
          </p:spPr>
        </p:sp>
        <p:sp>
          <p:nvSpPr>
            <p:cNvPr id="51" name="TextBox 51"/>
            <p:cNvSpPr txBox="1"/>
            <p:nvPr/>
          </p:nvSpPr>
          <p:spPr>
            <a:xfrm>
              <a:off x="0" y="-38100"/>
              <a:ext cx="812800" cy="850900"/>
            </a:xfrm>
            <a:prstGeom prst="rect">
              <a:avLst/>
            </a:prstGeom>
          </p:spPr>
          <p:txBody>
            <a:bodyPr lIns="100274" tIns="100274" rIns="100274" bIns="100274" rtlCol="0" anchor="ctr"/>
            <a:lstStyle/>
            <a:p>
              <a:pPr algn="ctr">
                <a:lnSpc>
                  <a:spcPts val="2799"/>
                </a:lnSpc>
              </a:pPr>
              <a:endParaRPr dirty="0"/>
            </a:p>
          </p:txBody>
        </p:sp>
      </p:grpSp>
      <p:grpSp>
        <p:nvGrpSpPr>
          <p:cNvPr id="52" name="Group 52"/>
          <p:cNvGrpSpPr/>
          <p:nvPr/>
        </p:nvGrpSpPr>
        <p:grpSpPr>
          <a:xfrm rot="5400000">
            <a:off x="1158586" y="5818269"/>
            <a:ext cx="1429039" cy="842072"/>
            <a:chOff x="0" y="0"/>
            <a:chExt cx="1905386" cy="1122763"/>
          </a:xfrm>
        </p:grpSpPr>
        <p:pic>
          <p:nvPicPr>
            <p:cNvPr id="53" name="Picture 53"/>
            <p:cNvPicPr>
              <a:picLocks noChangeAspect="1"/>
            </p:cNvPicPr>
            <p:nvPr/>
          </p:nvPicPr>
          <p:blipFill>
            <a:blip r:embed="rId5"/>
            <a:srcRect l="847" r="847"/>
            <a:stretch>
              <a:fillRect/>
            </a:stretch>
          </p:blipFill>
          <p:spPr>
            <a:xfrm>
              <a:off x="0" y="0"/>
              <a:ext cx="1905386" cy="1122763"/>
            </a:xfrm>
            <a:prstGeom prst="rect">
              <a:avLst/>
            </a:prstGeom>
          </p:spPr>
        </p:pic>
      </p:grpSp>
      <p:grpSp>
        <p:nvGrpSpPr>
          <p:cNvPr id="54" name="Group 54"/>
          <p:cNvGrpSpPr/>
          <p:nvPr/>
        </p:nvGrpSpPr>
        <p:grpSpPr>
          <a:xfrm rot="5400000">
            <a:off x="1572699" y="6982327"/>
            <a:ext cx="600812" cy="981177"/>
            <a:chOff x="0" y="0"/>
            <a:chExt cx="801082" cy="1308236"/>
          </a:xfrm>
        </p:grpSpPr>
        <p:grpSp>
          <p:nvGrpSpPr>
            <p:cNvPr id="55" name="Group 55"/>
            <p:cNvGrpSpPr/>
            <p:nvPr/>
          </p:nvGrpSpPr>
          <p:grpSpPr>
            <a:xfrm>
              <a:off x="0" y="0"/>
              <a:ext cx="801082" cy="1308236"/>
              <a:chOff x="0" y="0"/>
              <a:chExt cx="248854" cy="406400"/>
            </a:xfrm>
          </p:grpSpPr>
          <p:sp>
            <p:nvSpPr>
              <p:cNvPr id="56" name="Freeform 56"/>
              <p:cNvSpPr/>
              <p:nvPr/>
            </p:nvSpPr>
            <p:spPr>
              <a:xfrm>
                <a:off x="0" y="0"/>
                <a:ext cx="248854" cy="406400"/>
              </a:xfrm>
              <a:custGeom>
                <a:avLst/>
                <a:gdLst/>
                <a:ahLst/>
                <a:cxnLst/>
                <a:rect l="l" t="t" r="r" b="b"/>
                <a:pathLst>
                  <a:path w="248854" h="406400">
                    <a:moveTo>
                      <a:pt x="0" y="0"/>
                    </a:moveTo>
                    <a:lnTo>
                      <a:pt x="248854" y="0"/>
                    </a:lnTo>
                    <a:lnTo>
                      <a:pt x="248854" y="406400"/>
                    </a:lnTo>
                    <a:lnTo>
                      <a:pt x="0" y="406400"/>
                    </a:lnTo>
                    <a:close/>
                  </a:path>
                </a:pathLst>
              </a:custGeom>
              <a:solidFill>
                <a:srgbClr val="4C8F36"/>
              </a:solidFill>
            </p:spPr>
          </p:sp>
          <p:sp>
            <p:nvSpPr>
              <p:cNvPr id="57" name="TextBox 57"/>
              <p:cNvSpPr txBox="1"/>
              <p:nvPr/>
            </p:nvSpPr>
            <p:spPr>
              <a:xfrm>
                <a:off x="0" y="-38100"/>
                <a:ext cx="812800" cy="850900"/>
              </a:xfrm>
              <a:prstGeom prst="rect">
                <a:avLst/>
              </a:prstGeom>
            </p:spPr>
            <p:txBody>
              <a:bodyPr lIns="50800" tIns="50800" rIns="50800" bIns="50800" rtlCol="0" anchor="ctr"/>
              <a:lstStyle/>
              <a:p>
                <a:pPr algn="ctr">
                  <a:lnSpc>
                    <a:spcPts val="2799"/>
                  </a:lnSpc>
                </a:pPr>
                <a:endParaRPr dirty="0"/>
              </a:p>
            </p:txBody>
          </p:sp>
        </p:grpSp>
        <p:sp>
          <p:nvSpPr>
            <p:cNvPr id="58" name="Freeform 58"/>
            <p:cNvSpPr/>
            <p:nvPr/>
          </p:nvSpPr>
          <p:spPr>
            <a:xfrm>
              <a:off x="93210" y="87998"/>
              <a:ext cx="614662" cy="1057484"/>
            </a:xfrm>
            <a:custGeom>
              <a:avLst/>
              <a:gdLst/>
              <a:ahLst/>
              <a:cxnLst/>
              <a:rect l="l" t="t" r="r" b="b"/>
              <a:pathLst>
                <a:path w="614662" h="1057484">
                  <a:moveTo>
                    <a:pt x="0" y="0"/>
                  </a:moveTo>
                  <a:lnTo>
                    <a:pt x="614662" y="0"/>
                  </a:lnTo>
                  <a:lnTo>
                    <a:pt x="614662" y="1057484"/>
                  </a:lnTo>
                  <a:lnTo>
                    <a:pt x="0" y="10574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59" name="Group 59"/>
          <p:cNvGrpSpPr/>
          <p:nvPr/>
        </p:nvGrpSpPr>
        <p:grpSpPr>
          <a:xfrm rot="5400000">
            <a:off x="1182835" y="8185929"/>
            <a:ext cx="1439850" cy="945629"/>
            <a:chOff x="0" y="0"/>
            <a:chExt cx="1919799" cy="1260838"/>
          </a:xfrm>
        </p:grpSpPr>
        <p:grpSp>
          <p:nvGrpSpPr>
            <p:cNvPr id="60" name="Group 60"/>
            <p:cNvGrpSpPr/>
            <p:nvPr/>
          </p:nvGrpSpPr>
          <p:grpSpPr>
            <a:xfrm>
              <a:off x="0" y="0"/>
              <a:ext cx="1919799" cy="1260838"/>
              <a:chOff x="0" y="0"/>
              <a:chExt cx="714842" cy="469476"/>
            </a:xfrm>
          </p:grpSpPr>
          <p:sp>
            <p:nvSpPr>
              <p:cNvPr id="61" name="Freeform 61"/>
              <p:cNvSpPr/>
              <p:nvPr/>
            </p:nvSpPr>
            <p:spPr>
              <a:xfrm>
                <a:off x="0" y="0"/>
                <a:ext cx="714842" cy="469476"/>
              </a:xfrm>
              <a:custGeom>
                <a:avLst/>
                <a:gdLst/>
                <a:ahLst/>
                <a:cxnLst/>
                <a:rect l="l" t="t" r="r" b="b"/>
                <a:pathLst>
                  <a:path w="714842" h="469476">
                    <a:moveTo>
                      <a:pt x="0" y="0"/>
                    </a:moveTo>
                    <a:lnTo>
                      <a:pt x="714842" y="0"/>
                    </a:lnTo>
                    <a:lnTo>
                      <a:pt x="714842" y="469476"/>
                    </a:lnTo>
                    <a:lnTo>
                      <a:pt x="0" y="469476"/>
                    </a:lnTo>
                    <a:close/>
                  </a:path>
                </a:pathLst>
              </a:custGeom>
              <a:solidFill>
                <a:srgbClr val="F1C010"/>
              </a:solidFill>
              <a:ln w="57150">
                <a:solidFill>
                  <a:srgbClr val="000000"/>
                </a:solidFill>
              </a:ln>
            </p:spPr>
          </p:sp>
          <p:sp>
            <p:nvSpPr>
              <p:cNvPr id="62" name="TextBox 62"/>
              <p:cNvSpPr txBox="1"/>
              <p:nvPr/>
            </p:nvSpPr>
            <p:spPr>
              <a:xfrm>
                <a:off x="0" y="-47625"/>
                <a:ext cx="812800" cy="860425"/>
              </a:xfrm>
              <a:prstGeom prst="rect">
                <a:avLst/>
              </a:prstGeom>
            </p:spPr>
            <p:txBody>
              <a:bodyPr lIns="50800" tIns="50800" rIns="50800" bIns="50800" rtlCol="0" anchor="ctr"/>
              <a:lstStyle/>
              <a:p>
                <a:pPr algn="ctr">
                  <a:lnSpc>
                    <a:spcPts val="2800"/>
                  </a:lnSpc>
                </a:pPr>
                <a:endParaRPr dirty="0"/>
              </a:p>
            </p:txBody>
          </p:sp>
        </p:grpSp>
        <p:sp>
          <p:nvSpPr>
            <p:cNvPr id="63" name="Freeform 63"/>
            <p:cNvSpPr/>
            <p:nvPr/>
          </p:nvSpPr>
          <p:spPr>
            <a:xfrm>
              <a:off x="528709" y="144686"/>
              <a:ext cx="771101" cy="971466"/>
            </a:xfrm>
            <a:custGeom>
              <a:avLst/>
              <a:gdLst/>
              <a:ahLst/>
              <a:cxnLst/>
              <a:rect l="l" t="t" r="r" b="b"/>
              <a:pathLst>
                <a:path w="771101" h="971466">
                  <a:moveTo>
                    <a:pt x="0" y="0"/>
                  </a:moveTo>
                  <a:lnTo>
                    <a:pt x="771101" y="0"/>
                  </a:lnTo>
                  <a:lnTo>
                    <a:pt x="771101" y="971466"/>
                  </a:lnTo>
                  <a:lnTo>
                    <a:pt x="0" y="9714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rot="-5400000">
            <a:off x="3226107" y="-4210888"/>
            <a:ext cx="12256562" cy="18708776"/>
            <a:chOff x="0" y="0"/>
            <a:chExt cx="16342083" cy="24945035"/>
          </a:xfrm>
        </p:grpSpPr>
        <p:grpSp>
          <p:nvGrpSpPr>
            <p:cNvPr id="4" name="Group 4"/>
            <p:cNvGrpSpPr/>
            <p:nvPr/>
          </p:nvGrpSpPr>
          <p:grpSpPr>
            <a:xfrm>
              <a:off x="0" y="0"/>
              <a:ext cx="16342083" cy="24945035"/>
              <a:chOff x="0" y="0"/>
              <a:chExt cx="886750" cy="1353562"/>
            </a:xfrm>
          </p:grpSpPr>
          <p:sp>
            <p:nvSpPr>
              <p:cNvPr id="5" name="Freeform 5"/>
              <p:cNvSpPr/>
              <p:nvPr/>
            </p:nvSpPr>
            <p:spPr>
              <a:xfrm>
                <a:off x="0" y="0"/>
                <a:ext cx="886750" cy="1353562"/>
              </a:xfrm>
              <a:custGeom>
                <a:avLst/>
                <a:gdLst/>
                <a:ahLst/>
                <a:cxnLst/>
                <a:rect l="l" t="t" r="r" b="b"/>
                <a:pathLst>
                  <a:path w="886750" h="1353562">
                    <a:moveTo>
                      <a:pt x="117271" y="0"/>
                    </a:moveTo>
                    <a:lnTo>
                      <a:pt x="769479" y="0"/>
                    </a:lnTo>
                    <a:cubicBezTo>
                      <a:pt x="834246" y="0"/>
                      <a:pt x="886750" y="52504"/>
                      <a:pt x="886750" y="117271"/>
                    </a:cubicBezTo>
                    <a:lnTo>
                      <a:pt x="886750" y="1236291"/>
                    </a:lnTo>
                    <a:cubicBezTo>
                      <a:pt x="886750" y="1301058"/>
                      <a:pt x="834246" y="1353562"/>
                      <a:pt x="769479" y="1353562"/>
                    </a:cubicBezTo>
                    <a:lnTo>
                      <a:pt x="117271" y="1353562"/>
                    </a:lnTo>
                    <a:cubicBezTo>
                      <a:pt x="52504" y="1353562"/>
                      <a:pt x="0" y="1301058"/>
                      <a:pt x="0" y="1236291"/>
                    </a:cubicBezTo>
                    <a:lnTo>
                      <a:pt x="0" y="117271"/>
                    </a:lnTo>
                    <a:cubicBezTo>
                      <a:pt x="0" y="52504"/>
                      <a:pt x="52504" y="0"/>
                      <a:pt x="117271" y="0"/>
                    </a:cubicBezTo>
                    <a:close/>
                  </a:path>
                </a:pathLst>
              </a:custGeom>
              <a:solidFill>
                <a:srgbClr val="B3B0AC"/>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800"/>
                  </a:lnSpc>
                </a:pPr>
                <a:endParaRPr dirty="0"/>
              </a:p>
            </p:txBody>
          </p:sp>
        </p:grpSp>
        <p:grpSp>
          <p:nvGrpSpPr>
            <p:cNvPr id="7" name="Group 7"/>
            <p:cNvGrpSpPr/>
            <p:nvPr/>
          </p:nvGrpSpPr>
          <p:grpSpPr>
            <a:xfrm>
              <a:off x="735682" y="1350135"/>
              <a:ext cx="14979239" cy="21614815"/>
              <a:chOff x="0" y="0"/>
              <a:chExt cx="812800" cy="1172858"/>
            </a:xfrm>
          </p:grpSpPr>
          <p:sp>
            <p:nvSpPr>
              <p:cNvPr id="8" name="Freeform 8"/>
              <p:cNvSpPr/>
              <p:nvPr/>
            </p:nvSpPr>
            <p:spPr>
              <a:xfrm>
                <a:off x="0" y="0"/>
                <a:ext cx="812800" cy="1172858"/>
              </a:xfrm>
              <a:custGeom>
                <a:avLst/>
                <a:gdLst/>
                <a:ahLst/>
                <a:cxnLst/>
                <a:rect l="l" t="t" r="r" b="b"/>
                <a:pathLst>
                  <a:path w="812800" h="1172858">
                    <a:moveTo>
                      <a:pt x="0" y="0"/>
                    </a:moveTo>
                    <a:lnTo>
                      <a:pt x="812800" y="0"/>
                    </a:lnTo>
                    <a:lnTo>
                      <a:pt x="812800" y="1172858"/>
                    </a:lnTo>
                    <a:lnTo>
                      <a:pt x="0" y="1172858"/>
                    </a:lnTo>
                    <a:close/>
                  </a:path>
                </a:pathLst>
              </a:custGeom>
              <a:solidFill>
                <a:srgbClr val="F9F9F8"/>
              </a:solidFill>
            </p:spPr>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2800"/>
                  </a:lnSpc>
                </a:pPr>
                <a:endParaRPr dirty="0"/>
              </a:p>
            </p:txBody>
          </p:sp>
        </p:grpSp>
      </p:grpSp>
      <p:sp>
        <p:nvSpPr>
          <p:cNvPr id="10" name="TextBox 10"/>
          <p:cNvSpPr txBox="1"/>
          <p:nvPr/>
        </p:nvSpPr>
        <p:spPr>
          <a:xfrm>
            <a:off x="1526742" y="582475"/>
            <a:ext cx="14971285" cy="1811020"/>
          </a:xfrm>
          <a:prstGeom prst="rect">
            <a:avLst/>
          </a:prstGeom>
        </p:spPr>
        <p:txBody>
          <a:bodyPr lIns="0" tIns="0" rIns="0" bIns="0" rtlCol="0" anchor="t">
            <a:spAutoFit/>
          </a:bodyPr>
          <a:lstStyle/>
          <a:p>
            <a:pPr algn="ctr">
              <a:lnSpc>
                <a:spcPts val="7279"/>
              </a:lnSpc>
            </a:pPr>
            <a:r>
              <a:rPr lang="en-US" sz="5199" dirty="0">
                <a:solidFill>
                  <a:srgbClr val="000000"/>
                </a:solidFill>
                <a:latin typeface="Canva Sans Bold"/>
              </a:rPr>
              <a:t>The app will provide a user-friendly method for the user to understand what to do next</a:t>
            </a:r>
          </a:p>
        </p:txBody>
      </p:sp>
      <p:sp>
        <p:nvSpPr>
          <p:cNvPr id="11" name="TextBox 11"/>
          <p:cNvSpPr txBox="1"/>
          <p:nvPr/>
        </p:nvSpPr>
        <p:spPr>
          <a:xfrm>
            <a:off x="2487570" y="3674484"/>
            <a:ext cx="13312860" cy="4900685"/>
          </a:xfrm>
          <a:prstGeom prst="rect">
            <a:avLst/>
          </a:prstGeom>
        </p:spPr>
        <p:txBody>
          <a:bodyPr lIns="0" tIns="0" rIns="0" bIns="0" rtlCol="0" anchor="t">
            <a:spAutoFit/>
          </a:bodyPr>
          <a:lstStyle/>
          <a:p>
            <a:pPr>
              <a:lnSpc>
                <a:spcPts val="5581"/>
              </a:lnSpc>
            </a:pPr>
            <a:r>
              <a:rPr lang="en-US" sz="3987" dirty="0">
                <a:solidFill>
                  <a:srgbClr val="000000"/>
                </a:solidFill>
                <a:latin typeface="Canva Sans"/>
              </a:rPr>
              <a:t>The features of the app are:</a:t>
            </a:r>
          </a:p>
          <a:p>
            <a:pPr marL="860796" lvl="1" indent="-430398">
              <a:lnSpc>
                <a:spcPts val="5581"/>
              </a:lnSpc>
              <a:buFont typeface="Arial"/>
              <a:buChar char="•"/>
            </a:pPr>
            <a:r>
              <a:rPr lang="en-US" sz="3987" dirty="0">
                <a:solidFill>
                  <a:srgbClr val="000000"/>
                </a:solidFill>
                <a:latin typeface="Canva Sans"/>
              </a:rPr>
              <a:t>Range at which they must water the plant and when not using the data from the handle</a:t>
            </a:r>
          </a:p>
          <a:p>
            <a:pPr marL="860796" lvl="1" indent="-430398">
              <a:lnSpc>
                <a:spcPts val="5581"/>
              </a:lnSpc>
              <a:buFont typeface="Arial"/>
              <a:buChar char="•"/>
            </a:pPr>
            <a:r>
              <a:rPr lang="en-US" sz="3987" dirty="0">
                <a:solidFill>
                  <a:srgbClr val="000000"/>
                </a:solidFill>
                <a:latin typeface="Canva Sans"/>
              </a:rPr>
              <a:t>It will recommend plants for  indoor potted plants</a:t>
            </a:r>
          </a:p>
          <a:p>
            <a:pPr marL="860796" lvl="1" indent="-430398">
              <a:lnSpc>
                <a:spcPts val="5581"/>
              </a:lnSpc>
              <a:buFont typeface="Arial"/>
              <a:buChar char="•"/>
            </a:pPr>
            <a:r>
              <a:rPr lang="en-US" sz="3987" dirty="0">
                <a:solidFill>
                  <a:srgbClr val="000000"/>
                </a:solidFill>
                <a:latin typeface="Canva Sans"/>
              </a:rPr>
              <a:t>It will show methods and medicine to get rid of pests and improve plant health</a:t>
            </a:r>
          </a:p>
          <a:p>
            <a:pPr marL="860796" lvl="1" indent="-430398">
              <a:lnSpc>
                <a:spcPts val="5581"/>
              </a:lnSpc>
              <a:buFont typeface="Arial"/>
              <a:buChar char="•"/>
            </a:pPr>
            <a:r>
              <a:rPr lang="en-US" sz="3987" dirty="0">
                <a:solidFill>
                  <a:srgbClr val="000000"/>
                </a:solidFill>
                <a:latin typeface="Canva Sans"/>
              </a:rPr>
              <a:t>A community of like nature loving people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TotalTime>
  <Words>1090</Words>
  <Application>Microsoft Office PowerPoint</Application>
  <PresentationFormat>Custom</PresentationFormat>
  <Paragraphs>109</Paragraphs>
  <Slides>14</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14</vt:i4>
      </vt:variant>
    </vt:vector>
  </HeadingPairs>
  <TitlesOfParts>
    <vt:vector size="29" baseType="lpstr">
      <vt:lpstr>Arial</vt:lpstr>
      <vt:lpstr>Canva Sans</vt:lpstr>
      <vt:lpstr>Canva Sans Bold</vt:lpstr>
      <vt:lpstr>Open Sauce Heavy</vt:lpstr>
      <vt:lpstr>Source Sans Pro</vt:lpstr>
      <vt:lpstr>Alegreya Sans Bold</vt:lpstr>
      <vt:lpstr>Poppins Ultra-Bold</vt:lpstr>
      <vt:lpstr>Montserrat Medium</vt:lpstr>
      <vt:lpstr>Source Sans Pro Bold</vt:lpstr>
      <vt:lpstr>Kelin Eator Bold</vt:lpstr>
      <vt:lpstr>Bukhari Script Bold</vt:lpstr>
      <vt:lpstr>Calibri</vt:lpstr>
      <vt:lpstr>Archivo Black</vt:lpstr>
      <vt:lpstr>Roboto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based gardening sensor</dc:title>
  <cp:lastModifiedBy>Sounak Dey</cp:lastModifiedBy>
  <cp:revision>6</cp:revision>
  <dcterms:created xsi:type="dcterms:W3CDTF">2006-08-16T00:00:00Z</dcterms:created>
  <dcterms:modified xsi:type="dcterms:W3CDTF">2023-08-14T04:33:48Z</dcterms:modified>
  <dc:identifier>DAFrWWQDRTk</dc:identifier>
</cp:coreProperties>
</file>